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314" r:id="rId6"/>
    <p:sldId id="321" r:id="rId7"/>
    <p:sldId id="317" r:id="rId8"/>
    <p:sldId id="316" r:id="rId9"/>
    <p:sldId id="315" r:id="rId10"/>
    <p:sldId id="322" r:id="rId11"/>
    <p:sldId id="320" r:id="rId12"/>
    <p:sldId id="318" r:id="rId13"/>
    <p:sldId id="319" r:id="rId14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18C"/>
    <a:srgbClr val="C3B7D5"/>
    <a:srgbClr val="510051"/>
    <a:srgbClr val="E5BD20"/>
    <a:srgbClr val="BE4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C3A03F-2418-4405-A06B-36BA28D98D46}" v="523" dt="2026-03-13T17:13:25.541"/>
    <p1510:client id="{7DFE775E-C5FF-4E9E-B03D-8EE2A2EE2CFD}" v="7" dt="2026-03-13T16:34:20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1104" y="36"/>
      </p:cViewPr>
      <p:guideLst>
        <p:guide orient="horz" pos="17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E47A5D-825D-489B-B86E-69FB8F6FDDD5}" type="datetime1">
              <a:rPr lang="en-GB" smtClean="0"/>
              <a:t>13/03/2026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F75FB2-D12E-4669-8522-D3E2C7E6D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2AF04-B2F6-42F0-B8D0-5C21D87AAE42}" type="datetime1">
              <a:rPr lang="en-GB" smtClean="0"/>
              <a:pPr/>
              <a:t>13/03/2026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18E0B9-48E4-499D-93B2-B07D00395BA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9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BA086-6F10-B17E-B27B-1640D63CA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1B1D7A-6F6F-29EB-8868-9A451D2AE4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C296A5-5AE1-843A-30BD-86DDC1F34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A74E2-B5EB-038E-CF9A-2915C62A74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02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32B41-4150-A8AB-FCDC-D9C5C3392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DE2736-848E-4F9D-86D2-57F91C67C6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D8EB40-2973-1188-185A-673D9012A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3889E-1C8A-1CA2-B64E-B9C0B1E8C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946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D2BE8-0DCD-3B08-D5A0-75FC00B7C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F65D18-56FE-BF2B-2096-84DE9A4AD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2E24D3-94F7-280A-3FAF-44AFB1D64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ED843-8F05-17AC-C85C-0F2B6A9C3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7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D0F2B-5A71-EE0C-ADF6-0A0B4FA61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A61FB3-8A69-C039-424A-F1A6ECA2B1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709CB3-5A70-2D11-1FDB-63BB85B05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10954-62B6-C7BA-013A-15E02E38E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70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93D38-43CA-9C74-CECC-7A4A8180C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F7CD4B-1829-5E26-B6DC-E0A2E6D49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90AE87-69D5-ECA5-CA23-6AF41BA42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B5280-259E-410A-FCEF-A518B9D4B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831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FBAAB-5FFC-6D1A-9021-CBFF9037D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383C20-C4C6-4109-707C-CD24ED92A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12F96B-30A2-E342-2D50-478128A84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3590F-7645-CC9F-8408-5B9073ECE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64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A1FA7-E9D1-6907-058E-9353FE44C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B55B5E-DB0E-E9A0-AA76-AB9443C062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0E3D4E-1827-508C-56C6-017441A66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7A1EC-ECD8-ADF1-3F68-FD0948DE2F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839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79AE0-F790-5EB0-5CB1-114D6F6CA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48AEFF-CCCA-1DA9-3B8D-34186A48D5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D19308-BC01-C251-B23D-E77BD9FAC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7A474-8732-D558-AE55-8545BB438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45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00FFA-85F3-A2FB-8D63-133A3E320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0BBB76-CC7C-3990-C403-F36F1D390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590F47-3ADB-BF1F-C9BC-6557CA504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45A81-F053-E3DD-3B0E-3AF2FB52B2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11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rtlCol="0" anchor="b"/>
          <a:lstStyle>
            <a:lvl1pPr marL="0" indent="0">
              <a:buNone/>
              <a:defRPr/>
            </a:lvl1pPr>
          </a:lstStyle>
          <a:p>
            <a:pPr rtl="0"/>
            <a:r>
              <a:rPr lang="en-GB" noProof="0"/>
              <a:t>Click to add picture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1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2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en-GB" noProof="0"/>
              <a:t>Section Header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en-GB" noProof="0"/>
              <a:t>Section Header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en-GB" noProof="0"/>
              <a:t>Section Header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</p:grp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rtlCol="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38" y="2641555"/>
            <a:ext cx="5029200" cy="34747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7475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7475" y="2641555"/>
            <a:ext cx="5029200" cy="34747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rtlCol="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Item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 Placeholder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097059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50" name="Picture Placeholder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53" name="Picture Placeholder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n-GB" noProof="0"/>
              <a:t>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n-GB" noProof="0"/>
              <a:t>Add content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n-GB" noProof="0"/>
              <a:t>Add content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42" name="Content Placeholder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n-GB" noProof="0"/>
              <a:t>Add content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093976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962656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4855464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193792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em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2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3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4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485" y="1853548"/>
            <a:ext cx="4572000" cy="640080"/>
          </a:xfrm>
          <a:noFill/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2C3A3A-8C57-B42C-F5F6-CEAC2FFAAA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6AD2E1C3-C3E1-A881-2B42-F4ECE7116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" y="761343"/>
            <a:ext cx="4094459" cy="230313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89C59F9-DDD7-D766-4F7D-D324FCF0D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668532"/>
            <a:ext cx="7828081" cy="3520935"/>
          </a:xfrm>
        </p:spPr>
        <p:txBody>
          <a:bodyPr rtlCol="0">
            <a:normAutofit/>
          </a:bodyPr>
          <a:lstStyle/>
          <a:p>
            <a:pPr algn="l" rtl="0"/>
            <a:r>
              <a:rPr lang="en-GB" sz="6000" b="1">
                <a:solidFill>
                  <a:schemeClr val="bg1"/>
                </a:solidFill>
                <a:latin typeface="IBM Plex Sans" panose="020B0503050203000203" pitchFamily="34" charset="0"/>
              </a:rPr>
              <a:t>Budget 2026-27</a:t>
            </a:r>
            <a:endParaRPr lang="en-GB" sz="6000">
              <a:solidFill>
                <a:schemeClr val="bg1"/>
              </a:solidFill>
              <a:latin typeface="IBM Plex Sans Medium" panose="020B0503050203000203" pitchFamily="34" charset="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30CD947B-DC41-B6C5-6A60-E191411EB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300" y="6258791"/>
            <a:ext cx="8995719" cy="365125"/>
          </a:xfrm>
        </p:spPr>
        <p:txBody>
          <a:bodyPr/>
          <a:lstStyle/>
          <a:p>
            <a:pPr algn="l" rtl="0">
              <a:spcAft>
                <a:spcPts val="600"/>
              </a:spcAft>
            </a:pPr>
            <a:r>
              <a:rPr lang="en-GB" sz="1600" noProof="0">
                <a:solidFill>
                  <a:schemeClr val="bg1"/>
                </a:solidFill>
                <a:latin typeface="IBM Plex Sans Medium" panose="020B0503050203000203" pitchFamily="34" charset="0"/>
              </a:rPr>
              <a:t>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7BEDF-3D94-97C5-B1D1-4C756E5B2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urple and white background&#10;&#10;AI-generated content may be incorrect.">
            <a:extLst>
              <a:ext uri="{FF2B5EF4-FFF2-40B4-BE49-F238E27FC236}">
                <a16:creationId xmlns:a16="http://schemas.microsoft.com/office/drawing/2014/main" id="{7A93276D-F621-CAEA-9D06-D515AD364F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E9C99644-550F-1009-DABA-13F4B711CC90}"/>
              </a:ext>
            </a:extLst>
          </p:cNvPr>
          <p:cNvSpPr>
            <a:spLocks noGrp="1"/>
          </p:cNvSpPr>
          <p:nvPr/>
        </p:nvSpPr>
        <p:spPr>
          <a:xfrm>
            <a:off x="8842829" y="1560286"/>
            <a:ext cx="3104569" cy="1738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>
                <a:solidFill>
                  <a:srgbClr val="65418C"/>
                </a:solidFill>
                <a:latin typeface="IBM Plex Sans" panose="020B0503050203000203" pitchFamily="34" charset="0"/>
              </a:rPr>
              <a:t>Balance Sheet and Cash Forecast</a:t>
            </a:r>
            <a:endParaRPr lang="en-US" sz="4000">
              <a:solidFill>
                <a:srgbClr val="65418C"/>
              </a:solidFill>
              <a:latin typeface="IBM Plex Sans Medium" panose="020B0503050203000203" pitchFamily="34" charset="0"/>
            </a:endParaRP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C2D541C0-3C61-FD60-9570-3B6935D8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8300" y="6176963"/>
            <a:ext cx="9906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n-GB" sz="1800" noProof="0" smtClean="0">
                <a:solidFill>
                  <a:schemeClr val="bg1"/>
                </a:solidFill>
                <a:latin typeface="IBM Plex Sans Medium" panose="020B0503050203000203" pitchFamily="34" charset="0"/>
              </a:rPr>
              <a:pPr rtl="0">
                <a:spcAft>
                  <a:spcPts val="600"/>
                </a:spcAft>
              </a:pPr>
              <a:t>10</a:t>
            </a:fld>
            <a:endParaRPr lang="en-GB" noProof="0">
              <a:solidFill>
                <a:schemeClr val="bg1"/>
              </a:solidFill>
              <a:latin typeface="IBM Plex Sans Medium" panose="020B0503050203000203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9DB79E-FFA3-8E02-CBC7-754BFDAA03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44602" y="258432"/>
            <a:ext cx="7527798" cy="648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3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CFADF-CA9E-FACC-ADB1-EFF2E06DB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urple and white background&#10;&#10;AI-generated content may be incorrect.">
            <a:extLst>
              <a:ext uri="{FF2B5EF4-FFF2-40B4-BE49-F238E27FC236}">
                <a16:creationId xmlns:a16="http://schemas.microsoft.com/office/drawing/2014/main" id="{7E41E60D-61F5-17F7-F56A-C1967C9E2D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79A8DB4-4779-20FD-99CA-09FEB461056F}"/>
              </a:ext>
            </a:extLst>
          </p:cNvPr>
          <p:cNvSpPr>
            <a:spLocks noGrp="1"/>
          </p:cNvSpPr>
          <p:nvPr/>
        </p:nvSpPr>
        <p:spPr>
          <a:xfrm>
            <a:off x="673100" y="250032"/>
            <a:ext cx="10515600" cy="98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>
                <a:solidFill>
                  <a:srgbClr val="65418C"/>
                </a:solidFill>
                <a:latin typeface="IBM Plex Sans" panose="020B0503050203000203" pitchFamily="34" charset="0"/>
              </a:rPr>
              <a:t>Staff</a:t>
            </a:r>
            <a:endParaRPr lang="en-US" sz="4000">
              <a:solidFill>
                <a:srgbClr val="65418C"/>
              </a:solidFill>
              <a:latin typeface="IBM Plex Sans Medium" panose="020B0503050203000203" pitchFamily="34" charset="0"/>
            </a:endParaRPr>
          </a:p>
        </p:txBody>
      </p:sp>
      <p:sp>
        <p:nvSpPr>
          <p:cNvPr id="28" name="Footer Placeholder 5">
            <a:extLst>
              <a:ext uri="{FF2B5EF4-FFF2-40B4-BE49-F238E27FC236}">
                <a16:creationId xmlns:a16="http://schemas.microsoft.com/office/drawing/2014/main" id="{D6D0A125-B56E-9022-218D-D339D94C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300" y="6258791"/>
            <a:ext cx="8995719" cy="365125"/>
          </a:xfrm>
        </p:spPr>
        <p:txBody>
          <a:bodyPr/>
          <a:lstStyle/>
          <a:p>
            <a:pPr algn="l" rtl="0">
              <a:spcAft>
                <a:spcPts val="600"/>
              </a:spcAft>
            </a:pPr>
            <a:r>
              <a:rPr lang="en-GB" sz="1600" noProof="0">
                <a:solidFill>
                  <a:srgbClr val="65418C"/>
                </a:solidFill>
                <a:latin typeface="IBM Plex Sans Medium" panose="020B0503050203000203" pitchFamily="34" charset="0"/>
              </a:rPr>
              <a:t>Presentation Title to go here..</a:t>
            </a: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F5554477-2601-7941-0307-21E8A39FA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8300" y="6176963"/>
            <a:ext cx="9906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n-GB" sz="1800" noProof="0" smtClean="0">
                <a:solidFill>
                  <a:schemeClr val="bg1"/>
                </a:solidFill>
                <a:latin typeface="IBM Plex Sans Medium" panose="020B0503050203000203" pitchFamily="34" charset="0"/>
              </a:rPr>
              <a:pPr rtl="0">
                <a:spcAft>
                  <a:spcPts val="600"/>
                </a:spcAft>
              </a:pPr>
              <a:t>2</a:t>
            </a:fld>
            <a:endParaRPr lang="en-GB" noProof="0">
              <a:solidFill>
                <a:schemeClr val="bg1"/>
              </a:solidFill>
              <a:latin typeface="IBM Plex Sans Medium" panose="020B0503050203000203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F74F340-4BA3-5ABE-3F74-4B179A510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39118"/>
            <a:ext cx="10350501" cy="4666383"/>
          </a:xfrm>
        </p:spPr>
        <p:txBody>
          <a:bodyPr>
            <a:normAutofit lnSpcReduction="10000"/>
          </a:bodyPr>
          <a:lstStyle/>
          <a:p>
            <a:r>
              <a:rPr lang="en-GB" sz="3200" b="1"/>
              <a:t>Payrise – 4% across the organisation</a:t>
            </a:r>
          </a:p>
          <a:p>
            <a:endParaRPr lang="en-GB" sz="3200" b="1"/>
          </a:p>
          <a:p>
            <a:r>
              <a:rPr lang="en-GB" sz="3200" b="1"/>
              <a:t>Re-organised Exec </a:t>
            </a:r>
          </a:p>
          <a:p>
            <a:pPr marL="0" indent="0">
              <a:buNone/>
            </a:pPr>
            <a:endParaRPr lang="en-GB" sz="3200" b="1"/>
          </a:p>
          <a:p>
            <a:r>
              <a:rPr lang="en-GB" sz="3200" b="1"/>
              <a:t>New Roles in Budget</a:t>
            </a:r>
          </a:p>
          <a:p>
            <a:r>
              <a:rPr lang="en-GB" sz="2000" b="1"/>
              <a:t>Medical team		0.8	Clinical Fellow</a:t>
            </a:r>
          </a:p>
          <a:p>
            <a:r>
              <a:rPr lang="en-GB" sz="2000" b="1"/>
              <a:t>Community Team	0.6	Community HCA</a:t>
            </a:r>
          </a:p>
          <a:p>
            <a:r>
              <a:rPr lang="en-GB" sz="2000" b="1"/>
              <a:t>Community Team	1	Funded Clinical Digital Educator</a:t>
            </a:r>
          </a:p>
          <a:p>
            <a:r>
              <a:rPr lang="en-GB" sz="2000" b="1"/>
              <a:t>Clinical Team		1	Clinical Director</a:t>
            </a:r>
          </a:p>
          <a:p>
            <a:r>
              <a:rPr lang="en-GB" sz="2000" b="1"/>
              <a:t>Fundraising Team	1	Fundraising Officer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9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6539A-CBAC-C71F-C21E-22D975BCC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urple and white background&#10;&#10;AI-generated content may be incorrect.">
            <a:extLst>
              <a:ext uri="{FF2B5EF4-FFF2-40B4-BE49-F238E27FC236}">
                <a16:creationId xmlns:a16="http://schemas.microsoft.com/office/drawing/2014/main" id="{71CE8701-4DF3-34E3-7527-D91F3EEB1A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5E309CA-0945-E77D-42E1-6D9CE35997C7}"/>
              </a:ext>
            </a:extLst>
          </p:cNvPr>
          <p:cNvSpPr>
            <a:spLocks noGrp="1"/>
          </p:cNvSpPr>
          <p:nvPr/>
        </p:nvSpPr>
        <p:spPr>
          <a:xfrm>
            <a:off x="673100" y="250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4000" b="1">
                <a:solidFill>
                  <a:srgbClr val="65418C"/>
                </a:solidFill>
                <a:latin typeface="IBM Plex Sans" panose="020B0503050203000203" pitchFamily="34" charset="0"/>
              </a:rPr>
              <a:t>Income from NHS (£2.18m v £2.04m)</a:t>
            </a:r>
            <a:endParaRPr lang="en-US" sz="4000" b="1">
              <a:solidFill>
                <a:srgbClr val="65418C"/>
              </a:solidFill>
              <a:latin typeface="IBM Plex Sans" panose="020B0503050203000203" pitchFamily="34" charset="0"/>
            </a:endParaRP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C74BFA73-EF6F-BD28-B628-F88A1312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8300" y="6176963"/>
            <a:ext cx="9906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n-GB" sz="1800" noProof="0" smtClean="0">
                <a:solidFill>
                  <a:schemeClr val="bg1"/>
                </a:solidFill>
                <a:latin typeface="IBM Plex Sans Medium" panose="020B0503050203000203" pitchFamily="34" charset="0"/>
              </a:rPr>
              <a:pPr rtl="0">
                <a:spcAft>
                  <a:spcPts val="600"/>
                </a:spcAft>
              </a:pPr>
              <a:t>3</a:t>
            </a:fld>
            <a:endParaRPr lang="en-GB" noProof="0">
              <a:solidFill>
                <a:schemeClr val="bg1"/>
              </a:solidFill>
              <a:latin typeface="IBM Plex Sans Medium" panose="020B0503050203000203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B467F84-ADFE-0422-7EC4-C1BECCB906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199" y="1491343"/>
            <a:ext cx="1115776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6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78CE7-DD26-086C-1382-94D38A3D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urple and white background&#10;&#10;AI-generated content may be incorrect.">
            <a:extLst>
              <a:ext uri="{FF2B5EF4-FFF2-40B4-BE49-F238E27FC236}">
                <a16:creationId xmlns:a16="http://schemas.microsoft.com/office/drawing/2014/main" id="{7A3A2A09-75B3-554B-E630-4A72CE90AE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ED168ACC-24B2-E884-05E5-A9C5519BA614}"/>
              </a:ext>
            </a:extLst>
          </p:cNvPr>
          <p:cNvSpPr>
            <a:spLocks noGrp="1"/>
          </p:cNvSpPr>
          <p:nvPr/>
        </p:nvSpPr>
        <p:spPr>
          <a:xfrm>
            <a:off x="673100" y="250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>
                <a:solidFill>
                  <a:srgbClr val="65418C"/>
                </a:solidFill>
                <a:latin typeface="IBM Plex Sans" panose="020B0503050203000203" pitchFamily="34" charset="0"/>
              </a:rPr>
              <a:t>Fundraising Income</a:t>
            </a:r>
            <a:endParaRPr lang="en-US" sz="4000">
              <a:solidFill>
                <a:srgbClr val="65418C"/>
              </a:solidFill>
              <a:latin typeface="IBM Plex Sans Medium" panose="020B0503050203000203" pitchFamily="34" charset="0"/>
            </a:endParaRP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F0C2AAD4-2537-0897-6542-83887ABF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8300" y="6176963"/>
            <a:ext cx="9906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n-GB" sz="1800" noProof="0" smtClean="0">
                <a:solidFill>
                  <a:schemeClr val="bg1"/>
                </a:solidFill>
                <a:latin typeface="IBM Plex Sans Medium" panose="020B0503050203000203" pitchFamily="34" charset="0"/>
              </a:rPr>
              <a:pPr rtl="0">
                <a:spcAft>
                  <a:spcPts val="600"/>
                </a:spcAft>
              </a:pPr>
              <a:t>4</a:t>
            </a:fld>
            <a:endParaRPr lang="en-GB" noProof="0">
              <a:solidFill>
                <a:schemeClr val="bg1"/>
              </a:solidFill>
              <a:latin typeface="IBM Plex Sans Medium" panose="020B0503050203000203" pitchFamily="34" charset="0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2EC710F0-B164-B49C-C543-7409B91860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199" y="1349682"/>
            <a:ext cx="10167258" cy="42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1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733C6-4220-15BE-4039-A2D06A2F0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urple and white background&#10;&#10;AI-generated content may be incorrect.">
            <a:extLst>
              <a:ext uri="{FF2B5EF4-FFF2-40B4-BE49-F238E27FC236}">
                <a16:creationId xmlns:a16="http://schemas.microsoft.com/office/drawing/2014/main" id="{69C5A71B-850D-373B-8695-DD03280744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A71FA1F-645B-D450-D04D-F5F5E38BEB2B}"/>
              </a:ext>
            </a:extLst>
          </p:cNvPr>
          <p:cNvSpPr>
            <a:spLocks noGrp="1"/>
          </p:cNvSpPr>
          <p:nvPr/>
        </p:nvSpPr>
        <p:spPr>
          <a:xfrm>
            <a:off x="673100" y="250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>
                <a:solidFill>
                  <a:srgbClr val="65418C"/>
                </a:solidFill>
                <a:latin typeface="IBM Plex Sans" panose="020B0503050203000203" pitchFamily="34" charset="0"/>
              </a:rPr>
              <a:t>Regular Giving Growth</a:t>
            </a:r>
            <a:endParaRPr lang="en-US" sz="4000">
              <a:solidFill>
                <a:srgbClr val="65418C"/>
              </a:solidFill>
              <a:latin typeface="IBM Plex Sans Medium" panose="020B0503050203000203" pitchFamily="34" charset="0"/>
            </a:endParaRP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EDCBA231-821F-10B1-8EF9-491E9F21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8300" y="6176963"/>
            <a:ext cx="9906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n-GB" sz="1800" noProof="0" smtClean="0">
                <a:solidFill>
                  <a:schemeClr val="bg1"/>
                </a:solidFill>
                <a:latin typeface="IBM Plex Sans Medium" panose="020B0503050203000203" pitchFamily="34" charset="0"/>
              </a:rPr>
              <a:pPr rtl="0">
                <a:spcAft>
                  <a:spcPts val="600"/>
                </a:spcAft>
              </a:pPr>
              <a:t>5</a:t>
            </a:fld>
            <a:endParaRPr lang="en-GB" noProof="0">
              <a:solidFill>
                <a:schemeClr val="bg1"/>
              </a:solidFill>
              <a:latin typeface="IBM Plex Sans Medium" panose="020B0503050203000203" pitchFamily="34" charset="0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3F67096-FDA4-4201-1E55-442D86A196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199" y="1436914"/>
            <a:ext cx="10069553" cy="30327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D10074-1D3D-0029-765A-8BF7B2E4C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4588741"/>
            <a:ext cx="7677150" cy="16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3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31C00-F833-DE41-7163-96000D054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urple and white background&#10;&#10;AI-generated content may be incorrect.">
            <a:extLst>
              <a:ext uri="{FF2B5EF4-FFF2-40B4-BE49-F238E27FC236}">
                <a16:creationId xmlns:a16="http://schemas.microsoft.com/office/drawing/2014/main" id="{87D9028C-B9BE-0C1E-CD8E-A542090E56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3A19EFA8-A537-EB82-08DC-6952005A309C}"/>
              </a:ext>
            </a:extLst>
          </p:cNvPr>
          <p:cNvSpPr>
            <a:spLocks noGrp="1"/>
          </p:cNvSpPr>
          <p:nvPr/>
        </p:nvSpPr>
        <p:spPr>
          <a:xfrm>
            <a:off x="673100" y="250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>
                <a:solidFill>
                  <a:srgbClr val="65418C"/>
                </a:solidFill>
                <a:latin typeface="IBM Plex Sans" panose="020B0503050203000203" pitchFamily="34" charset="0"/>
              </a:rPr>
              <a:t>Lottery Growth</a:t>
            </a:r>
            <a:endParaRPr lang="en-US" sz="4000">
              <a:solidFill>
                <a:srgbClr val="65418C"/>
              </a:solidFill>
              <a:latin typeface="IBM Plex Sans Medium" panose="020B0503050203000203" pitchFamily="34" charset="0"/>
            </a:endParaRP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3123BDFC-5660-1E09-1E80-01B8427E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8300" y="6176963"/>
            <a:ext cx="9906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n-GB" sz="1800" noProof="0" smtClean="0">
                <a:solidFill>
                  <a:schemeClr val="bg1"/>
                </a:solidFill>
                <a:latin typeface="IBM Plex Sans Medium" panose="020B0503050203000203" pitchFamily="34" charset="0"/>
              </a:rPr>
              <a:pPr rtl="0">
                <a:spcAft>
                  <a:spcPts val="600"/>
                </a:spcAft>
              </a:pPr>
              <a:t>6</a:t>
            </a:fld>
            <a:endParaRPr lang="en-GB" noProof="0">
              <a:solidFill>
                <a:schemeClr val="bg1"/>
              </a:solidFill>
              <a:latin typeface="IBM Plex Sans Medium" panose="020B0503050203000203" pitchFamily="34" charset="0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035B968-C4FC-9646-1EFB-5AAB57C711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49300" y="1211158"/>
            <a:ext cx="8506604" cy="30394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EE502F-E9AE-B343-2BAD-FD9AFBCA4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00" y="4627212"/>
            <a:ext cx="686435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6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5E541-D967-9965-6708-0EBA41B17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urple and white background&#10;&#10;AI-generated content may be incorrect.">
            <a:extLst>
              <a:ext uri="{FF2B5EF4-FFF2-40B4-BE49-F238E27FC236}">
                <a16:creationId xmlns:a16="http://schemas.microsoft.com/office/drawing/2014/main" id="{9C403963-EE01-1E86-9D40-7B7749550F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BC59CDB-A88B-1AB9-4AA9-9310396B1E9A}"/>
              </a:ext>
            </a:extLst>
          </p:cNvPr>
          <p:cNvSpPr>
            <a:spLocks noGrp="1"/>
          </p:cNvSpPr>
          <p:nvPr/>
        </p:nvSpPr>
        <p:spPr>
          <a:xfrm>
            <a:off x="673100" y="250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>
                <a:solidFill>
                  <a:srgbClr val="65418C"/>
                </a:solidFill>
                <a:latin typeface="IBM Plex Sans" panose="020B0503050203000203" pitchFamily="34" charset="0"/>
              </a:rPr>
              <a:t>Retail</a:t>
            </a:r>
            <a:endParaRPr lang="en-US" sz="4000">
              <a:solidFill>
                <a:srgbClr val="65418C"/>
              </a:solidFill>
              <a:latin typeface="IBM Plex Sans Medium" panose="020B0503050203000203" pitchFamily="34" charset="0"/>
            </a:endParaRP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3539BB4F-1F79-705E-1F1B-6300FB6B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8300" y="6176963"/>
            <a:ext cx="9906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n-GB" sz="1800" noProof="0" smtClean="0">
                <a:solidFill>
                  <a:schemeClr val="bg1"/>
                </a:solidFill>
                <a:latin typeface="IBM Plex Sans Medium" panose="020B0503050203000203" pitchFamily="34" charset="0"/>
              </a:rPr>
              <a:pPr rtl="0">
                <a:spcAft>
                  <a:spcPts val="600"/>
                </a:spcAft>
              </a:pPr>
              <a:t>7</a:t>
            </a:fld>
            <a:endParaRPr lang="en-GB" noProof="0">
              <a:solidFill>
                <a:schemeClr val="bg1"/>
              </a:solidFill>
              <a:latin typeface="IBM Plex Sans Medium" panose="020B050305020300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F080D-CD80-C00D-2C4C-FDE6C8F15889}"/>
              </a:ext>
            </a:extLst>
          </p:cNvPr>
          <p:cNvSpPr txBox="1"/>
          <p:nvPr/>
        </p:nvSpPr>
        <p:spPr>
          <a:xfrm>
            <a:off x="772213" y="4736850"/>
            <a:ext cx="83935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Until the report from the retail consultant is received the budget for 2026-27 represents a holding position with a small, below inflation increase of 2% on current levels (3% for Morden). The projections into 2027-28 still assume new shops, but this may change once the report is received. In the meantime, there is a £40k capital spend on a new venue in order to start 2027-28 on the front foot,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8CDF97B-2C91-429F-6328-5587A72F94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72213" y="1382486"/>
            <a:ext cx="10864666" cy="32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7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097E6-C943-E1CC-6842-467F47671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urple and white background&#10;&#10;AI-generated content may be incorrect.">
            <a:extLst>
              <a:ext uri="{FF2B5EF4-FFF2-40B4-BE49-F238E27FC236}">
                <a16:creationId xmlns:a16="http://schemas.microsoft.com/office/drawing/2014/main" id="{BBF2D29B-5A93-048D-AB9B-D4637EDB87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3A99274-D027-52AD-3AB2-ADF2D3CA7FDD}"/>
              </a:ext>
            </a:extLst>
          </p:cNvPr>
          <p:cNvSpPr>
            <a:spLocks noGrp="1"/>
          </p:cNvSpPr>
          <p:nvPr/>
        </p:nvSpPr>
        <p:spPr>
          <a:xfrm>
            <a:off x="673100" y="250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err="1">
                <a:solidFill>
                  <a:srgbClr val="65418C"/>
                </a:solidFill>
                <a:latin typeface="IBM Plex Sans" panose="020B0503050203000203" pitchFamily="34" charset="0"/>
              </a:rPr>
              <a:t>CapEx</a:t>
            </a:r>
            <a:endParaRPr lang="en-US" sz="4000">
              <a:solidFill>
                <a:srgbClr val="65418C"/>
              </a:solidFill>
              <a:latin typeface="IBM Plex Sans Medium" panose="020B0503050203000203" pitchFamily="34" charset="0"/>
            </a:endParaRP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F08CD79E-B021-BEF2-7D6B-C4D58196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8300" y="6176963"/>
            <a:ext cx="9906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n-GB" sz="1800" noProof="0" smtClean="0">
                <a:solidFill>
                  <a:schemeClr val="bg1"/>
                </a:solidFill>
                <a:latin typeface="IBM Plex Sans Medium" panose="020B0503050203000203" pitchFamily="34" charset="0"/>
              </a:rPr>
              <a:pPr rtl="0">
                <a:spcAft>
                  <a:spcPts val="600"/>
                </a:spcAft>
              </a:pPr>
              <a:t>8</a:t>
            </a:fld>
            <a:endParaRPr lang="en-GB" noProof="0">
              <a:solidFill>
                <a:schemeClr val="bg1"/>
              </a:solidFill>
              <a:latin typeface="IBM Plex Sans Medium" panose="020B0503050203000203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100A60-453D-24AF-C3AD-5499A6DAD0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73100" y="1575593"/>
            <a:ext cx="8033935" cy="430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3D5B9-FA42-42D8-30CB-6AFB883B0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urple and white background&#10;&#10;AI-generated content may be incorrect.">
            <a:extLst>
              <a:ext uri="{FF2B5EF4-FFF2-40B4-BE49-F238E27FC236}">
                <a16:creationId xmlns:a16="http://schemas.microsoft.com/office/drawing/2014/main" id="{2DE1A07B-A9AD-FC60-A995-86D9F612B8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5061D473-C2DE-B68A-D745-9B9501E72A65}"/>
              </a:ext>
            </a:extLst>
          </p:cNvPr>
          <p:cNvSpPr>
            <a:spLocks noGrp="1"/>
          </p:cNvSpPr>
          <p:nvPr/>
        </p:nvSpPr>
        <p:spPr>
          <a:xfrm>
            <a:off x="673100" y="250031"/>
            <a:ext cx="10515600" cy="903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>
                <a:solidFill>
                  <a:srgbClr val="65418C"/>
                </a:solidFill>
                <a:latin typeface="IBM Plex Sans" panose="020B0503050203000203" pitchFamily="34" charset="0"/>
              </a:rPr>
              <a:t>Income and Expenditure Summary</a:t>
            </a:r>
            <a:endParaRPr lang="en-US" sz="4000">
              <a:solidFill>
                <a:srgbClr val="65418C"/>
              </a:solidFill>
              <a:latin typeface="IBM Plex Sans Medium" panose="020B0503050203000203" pitchFamily="34" charset="0"/>
            </a:endParaRP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746983D5-9E2A-30B5-DDCE-FD539B6A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8300" y="6176963"/>
            <a:ext cx="9906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n-GB" sz="1800" noProof="0" smtClean="0">
                <a:solidFill>
                  <a:schemeClr val="bg1"/>
                </a:solidFill>
                <a:latin typeface="IBM Plex Sans Medium" panose="020B0503050203000203" pitchFamily="34" charset="0"/>
              </a:rPr>
              <a:pPr rtl="0">
                <a:spcAft>
                  <a:spcPts val="600"/>
                </a:spcAft>
              </a:pPr>
              <a:t>9</a:t>
            </a:fld>
            <a:endParaRPr lang="en-GB" noProof="0">
              <a:solidFill>
                <a:schemeClr val="bg1"/>
              </a:solidFill>
              <a:latin typeface="IBM Plex Sans Medium" panose="020B0503050203000203" pitchFamily="34" charset="0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F2DF9D6-30ED-C8D8-DD54-4A29C59663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83772" y="990599"/>
            <a:ext cx="8403772" cy="50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04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9037_TF66722518_Win32" id="{8E0D3186-379A-4167-A721-EFAF4FD4F9A8}" vid="{9F09F86B-45C3-4C60-8D63-B9139CB4CC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010CA95D29C54585E1B10EFE3C3E1A" ma:contentTypeVersion="4" ma:contentTypeDescription="Create a new document." ma:contentTypeScope="" ma:versionID="7a28f136b7bfe05ac8a018a8878806c7">
  <xsd:schema xmlns:xsd="http://www.w3.org/2001/XMLSchema" xmlns:xs="http://www.w3.org/2001/XMLSchema" xmlns:p="http://schemas.microsoft.com/office/2006/metadata/properties" xmlns:ns2="c557da4c-5b40-4367-b130-f42470ca7469" targetNamespace="http://schemas.microsoft.com/office/2006/metadata/properties" ma:root="true" ma:fieldsID="ddb0ebbc6772f886fd7ccedf1f59730c" ns2:_="">
    <xsd:import namespace="c557da4c-5b40-4367-b130-f42470ca74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7da4c-5b40-4367-b130-f42470ca7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4E4F22-2FC2-4B94-89E7-EF5079F6CF9B}">
  <ds:schemaRefs>
    <ds:schemaRef ds:uri="c557da4c-5b40-4367-b130-f42470ca74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BE6AE0A-D4B0-4A5B-9359-3C20E0AE6F61}">
  <ds:schemaRefs>
    <ds:schemaRef ds:uri="c557da4c-5b40-4367-b130-f42470ca746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2041e45-ed24-4510-adfb-84230a049fcf}" enabled="0" method="" siteId="{d2041e45-ed24-4510-adfb-84230a049fcf}" removed="1"/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{8DAD0C03-3729-422B-AD06-CC4B3A035083}tf66722518_win32</Template>
  <TotalTime>0</TotalTime>
  <Words>190</Words>
  <Application>Microsoft Office PowerPoint</Application>
  <PresentationFormat>Widescreen</PresentationFormat>
  <Paragraphs>42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Bodoni MT</vt:lpstr>
      <vt:lpstr>Calibri</vt:lpstr>
      <vt:lpstr>IBM Plex Sans</vt:lpstr>
      <vt:lpstr>IBM Plex Sans Medium</vt:lpstr>
      <vt:lpstr>Source Sans Pro Light</vt:lpstr>
      <vt:lpstr>Times New Roman</vt:lpstr>
      <vt:lpstr>Office Theme</vt:lpstr>
      <vt:lpstr>Budget 2026-27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Morris</dc:creator>
  <cp:lastModifiedBy>Karen Monaghan</cp:lastModifiedBy>
  <cp:revision>2</cp:revision>
  <dcterms:created xsi:type="dcterms:W3CDTF">2025-03-27T10:47:01Z</dcterms:created>
  <dcterms:modified xsi:type="dcterms:W3CDTF">2026-03-13T17:30:11Z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Order">
    <vt:r8>16768400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ContentTypeId">
    <vt:lpwstr>0x010100E8010CA95D29C54585E1B10EFE3C3E1A</vt:lpwstr>
  </property>
</Properties>
</file>