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6" r:id="rId3"/>
    <p:sldId id="258" r:id="rId4"/>
    <p:sldId id="257" r:id="rId5"/>
    <p:sldId id="259" r:id="rId6"/>
    <p:sldId id="264" r:id="rId7"/>
    <p:sldId id="260" r:id="rId8"/>
    <p:sldId id="261" r:id="rId9"/>
    <p:sldId id="265"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792" y="60"/>
      </p:cViewPr>
      <p:guideLst>
        <p:guide orient="horz" pos="2160"/>
        <p:guide pos="3840"/>
      </p:guideLst>
    </p:cSldViewPr>
  </p:slideViewPr>
  <p:notesTextViewPr>
    <p:cViewPr>
      <p:scale>
        <a:sx n="1" d="1"/>
        <a:sy n="1" d="1"/>
      </p:scale>
      <p:origin x="0" y="0"/>
    </p:cViewPr>
  </p:notesTextViewPr>
  <p:notesViewPr>
    <p:cSldViewPr>
      <p:cViewPr varScale="1">
        <p:scale>
          <a:sx n="98" d="100"/>
          <a:sy n="98" d="100"/>
        </p:scale>
        <p:origin x="-3516"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D1A303-BBE7-4829-BA56-7C98EF78E859}" type="datetimeFigureOut">
              <a:rPr lang="en-GB" smtClean="0"/>
              <a:t>21/05/2020</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FD6B12-B168-4571-9BB2-CAFA9A8144FF}" type="slidenum">
              <a:rPr lang="en-GB" smtClean="0"/>
              <a:t>‹#›</a:t>
            </a:fld>
            <a:endParaRPr lang="en-GB"/>
          </a:p>
        </p:txBody>
      </p:sp>
    </p:spTree>
    <p:extLst>
      <p:ext uri="{BB962C8B-B14F-4D97-AF65-F5344CB8AC3E}">
        <p14:creationId xmlns:p14="http://schemas.microsoft.com/office/powerpoint/2010/main" val="3678410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4FD6B12-B168-4571-9BB2-CAFA9A8144FF}" type="slidenum">
              <a:rPr lang="en-GB" smtClean="0"/>
              <a:t>1</a:t>
            </a:fld>
            <a:endParaRPr lang="en-GB"/>
          </a:p>
        </p:txBody>
      </p:sp>
    </p:spTree>
    <p:extLst>
      <p:ext uri="{BB962C8B-B14F-4D97-AF65-F5344CB8AC3E}">
        <p14:creationId xmlns:p14="http://schemas.microsoft.com/office/powerpoint/2010/main" val="1833791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Due to ambiguity in the instructions, only one individual indicated where they were both experienced and interested, most entered only E or I, and one answered with "X", so I didn't know either.</a:t>
            </a:r>
          </a:p>
          <a:p>
            <a:endParaRPr lang="en-GB" dirty="0"/>
          </a:p>
          <a:p>
            <a:endParaRPr lang="en-GB" dirty="0"/>
          </a:p>
          <a:p>
            <a:endParaRPr lang="en-GB" dirty="0"/>
          </a:p>
          <a:p>
            <a:r>
              <a:rPr lang="en-GB" dirty="0"/>
              <a:t>So, for all but 1, we do not know whether trustees are interested in areas in which they are experienced or would rather take a break and do something else.												</a:t>
            </a:r>
          </a:p>
        </p:txBody>
      </p:sp>
      <p:sp>
        <p:nvSpPr>
          <p:cNvPr id="4" name="Slide Number Placeholder 3"/>
          <p:cNvSpPr>
            <a:spLocks noGrp="1"/>
          </p:cNvSpPr>
          <p:nvPr>
            <p:ph type="sldNum" sz="quarter" idx="10"/>
          </p:nvPr>
        </p:nvSpPr>
        <p:spPr/>
        <p:txBody>
          <a:bodyPr/>
          <a:lstStyle/>
          <a:p>
            <a:fld id="{74FD6B12-B168-4571-9BB2-CAFA9A8144FF}" type="slidenum">
              <a:rPr lang="en-GB" smtClean="0"/>
              <a:t>3</a:t>
            </a:fld>
            <a:endParaRPr lang="en-GB"/>
          </a:p>
        </p:txBody>
      </p:sp>
    </p:spTree>
    <p:extLst>
      <p:ext uri="{BB962C8B-B14F-4D97-AF65-F5344CB8AC3E}">
        <p14:creationId xmlns:p14="http://schemas.microsoft.com/office/powerpoint/2010/main" val="2671477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r>
              <a:rPr lang="en-GB" sz="1600" dirty="0"/>
              <a:t>Diversity covering:</a:t>
            </a:r>
          </a:p>
          <a:p>
            <a:pPr marL="171450" indent="-171450">
              <a:spcAft>
                <a:spcPts val="1200"/>
              </a:spcAft>
              <a:buFont typeface="Arial" panose="020B0604020202020204" pitchFamily="34" charset="0"/>
              <a:buChar char="•"/>
            </a:pPr>
            <a:r>
              <a:rPr lang="en-GB" sz="1600" dirty="0"/>
              <a:t>Age</a:t>
            </a:r>
          </a:p>
          <a:p>
            <a:pPr marL="171450" indent="-171450">
              <a:spcAft>
                <a:spcPts val="1200"/>
              </a:spcAft>
              <a:buFont typeface="Arial" panose="020B0604020202020204" pitchFamily="34" charset="0"/>
              <a:buChar char="•"/>
            </a:pPr>
            <a:r>
              <a:rPr lang="en-GB" sz="1600" dirty="0"/>
              <a:t>Religion and ethnicity</a:t>
            </a:r>
          </a:p>
          <a:p>
            <a:pPr marL="171450" indent="-171450">
              <a:spcAft>
                <a:spcPts val="1200"/>
              </a:spcAft>
              <a:buFont typeface="Arial" panose="020B0604020202020204" pitchFamily="34" charset="0"/>
              <a:buChar char="•"/>
            </a:pPr>
            <a:r>
              <a:rPr lang="en-GB" sz="1600" dirty="0"/>
              <a:t>General background</a:t>
            </a:r>
          </a:p>
          <a:p>
            <a:pPr marL="171450" indent="-171450">
              <a:spcAft>
                <a:spcPts val="1200"/>
              </a:spcAft>
              <a:buFont typeface="Arial" panose="020B0604020202020204" pitchFamily="34" charset="0"/>
              <a:buChar char="•"/>
            </a:pPr>
            <a:r>
              <a:rPr lang="en-GB" sz="1600" dirty="0"/>
              <a:t>Service user (patient or family/carer) as trustee?</a:t>
            </a:r>
          </a:p>
        </p:txBody>
      </p:sp>
      <p:sp>
        <p:nvSpPr>
          <p:cNvPr id="4" name="Slide Number Placeholder 3"/>
          <p:cNvSpPr>
            <a:spLocks noGrp="1"/>
          </p:cNvSpPr>
          <p:nvPr>
            <p:ph type="sldNum" sz="quarter" idx="10"/>
          </p:nvPr>
        </p:nvSpPr>
        <p:spPr/>
        <p:txBody>
          <a:bodyPr/>
          <a:lstStyle/>
          <a:p>
            <a:fld id="{74FD6B12-B168-4571-9BB2-CAFA9A8144FF}" type="slidenum">
              <a:rPr lang="en-GB" smtClean="0"/>
              <a:t>4</a:t>
            </a:fld>
            <a:endParaRPr lang="en-GB"/>
          </a:p>
        </p:txBody>
      </p:sp>
    </p:spTree>
    <p:extLst>
      <p:ext uri="{BB962C8B-B14F-4D97-AF65-F5344CB8AC3E}">
        <p14:creationId xmlns:p14="http://schemas.microsoft.com/office/powerpoint/2010/main" val="14664390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Of these, Fundraising, and Comms and Marketing are critical.</a:t>
            </a:r>
          </a:p>
          <a:p>
            <a:pPr marL="171450" indent="-171450">
              <a:buFont typeface="Arial" panose="020B0604020202020204" pitchFamily="34" charset="0"/>
              <a:buChar char="•"/>
            </a:pPr>
            <a:r>
              <a:rPr lang="en-GB" dirty="0"/>
              <a:t>Property and Investments are areas where professional advice is required and readily available but we need to have enough in-house expertise to be able to assess/challenge the advice we receive.</a:t>
            </a:r>
          </a:p>
          <a:p>
            <a:pPr marL="171450" indent="-171450">
              <a:buFont typeface="Arial" panose="020B0604020202020204" pitchFamily="34" charset="0"/>
              <a:buChar char="•"/>
            </a:pPr>
            <a:r>
              <a:rPr lang="en-GB" dirty="0"/>
              <a:t>Quite what is specifically meant by ""Disability"" is not clear but, again, we can take advice and we do have the in-house expertise to evaluate and implement the guidance we receive."	</a:t>
            </a:r>
          </a:p>
        </p:txBody>
      </p:sp>
      <p:sp>
        <p:nvSpPr>
          <p:cNvPr id="4" name="Slide Number Placeholder 3"/>
          <p:cNvSpPr>
            <a:spLocks noGrp="1"/>
          </p:cNvSpPr>
          <p:nvPr>
            <p:ph type="sldNum" sz="quarter" idx="10"/>
          </p:nvPr>
        </p:nvSpPr>
        <p:spPr/>
        <p:txBody>
          <a:bodyPr/>
          <a:lstStyle/>
          <a:p>
            <a:fld id="{74FD6B12-B168-4571-9BB2-CAFA9A8144FF}" type="slidenum">
              <a:rPr lang="en-GB" smtClean="0"/>
              <a:t>5</a:t>
            </a:fld>
            <a:endParaRPr lang="en-GB"/>
          </a:p>
        </p:txBody>
      </p:sp>
    </p:spTree>
    <p:extLst>
      <p:ext uri="{BB962C8B-B14F-4D97-AF65-F5344CB8AC3E}">
        <p14:creationId xmlns:p14="http://schemas.microsoft.com/office/powerpoint/2010/main" val="16566875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4FD6B12-B168-4571-9BB2-CAFA9A8144FF}" type="slidenum">
              <a:rPr lang="en-GB" smtClean="0"/>
              <a:t>6</a:t>
            </a:fld>
            <a:endParaRPr lang="en-GB"/>
          </a:p>
        </p:txBody>
      </p:sp>
    </p:spTree>
    <p:extLst>
      <p:ext uri="{BB962C8B-B14F-4D97-AF65-F5344CB8AC3E}">
        <p14:creationId xmlns:p14="http://schemas.microsoft.com/office/powerpoint/2010/main" val="31781830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4FD6B12-B168-4571-9BB2-CAFA9A8144FF}" type="slidenum">
              <a:rPr lang="en-GB" smtClean="0"/>
              <a:t>7</a:t>
            </a:fld>
            <a:endParaRPr lang="en-GB"/>
          </a:p>
        </p:txBody>
      </p:sp>
    </p:spTree>
    <p:extLst>
      <p:ext uri="{BB962C8B-B14F-4D97-AF65-F5344CB8AC3E}">
        <p14:creationId xmlns:p14="http://schemas.microsoft.com/office/powerpoint/2010/main" val="11960519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4FD6B12-B168-4571-9BB2-CAFA9A8144FF}" type="slidenum">
              <a:rPr lang="en-GB" smtClean="0"/>
              <a:t>8</a:t>
            </a:fld>
            <a:endParaRPr lang="en-GB"/>
          </a:p>
        </p:txBody>
      </p:sp>
    </p:spTree>
    <p:extLst>
      <p:ext uri="{BB962C8B-B14F-4D97-AF65-F5344CB8AC3E}">
        <p14:creationId xmlns:p14="http://schemas.microsoft.com/office/powerpoint/2010/main" val="36554082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4FD6B12-B168-4571-9BB2-CAFA9A8144FF}" type="slidenum">
              <a:rPr lang="en-GB" smtClean="0"/>
              <a:t>9</a:t>
            </a:fld>
            <a:endParaRPr lang="en-GB"/>
          </a:p>
        </p:txBody>
      </p:sp>
    </p:spTree>
    <p:extLst>
      <p:ext uri="{BB962C8B-B14F-4D97-AF65-F5344CB8AC3E}">
        <p14:creationId xmlns:p14="http://schemas.microsoft.com/office/powerpoint/2010/main" val="36554082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4FD6B12-B168-4571-9BB2-CAFA9A8144FF}" type="slidenum">
              <a:rPr lang="en-GB" smtClean="0"/>
              <a:t>10</a:t>
            </a:fld>
            <a:endParaRPr lang="en-GB"/>
          </a:p>
        </p:txBody>
      </p:sp>
    </p:spTree>
    <p:extLst>
      <p:ext uri="{BB962C8B-B14F-4D97-AF65-F5344CB8AC3E}">
        <p14:creationId xmlns:p14="http://schemas.microsoft.com/office/powerpoint/2010/main" val="188422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noAutofit/>
          </a:bodyPr>
          <a:lstStyle>
            <a:lvl1pPr marL="0" indent="0" algn="ctr" defTabSz="914400" rtl="0" eaLnBrk="1" latinLnBrk="0" hangingPunct="1">
              <a:lnSpc>
                <a:spcPct val="90000"/>
              </a:lnSpc>
              <a:spcBef>
                <a:spcPts val="1000"/>
              </a:spcBef>
              <a:buFont typeface="Arial" panose="020B0604020202020204" pitchFamily="34" charset="0"/>
              <a:buNone/>
              <a:defRPr lang="en-GB" sz="7200" kern="1200" dirty="0">
                <a:solidFill>
                  <a:srgbClr val="5C068D"/>
                </a:solidFill>
                <a:latin typeface="Arial" panose="020B0604020202020204" pitchFamily="34" charset="0"/>
                <a:ea typeface="+mn-ea"/>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a:latin typeface="Arial" panose="020B0604020202020204" pitchFamily="34" charset="0"/>
                <a:cs typeface="Arial" panose="020B0604020202020204" pitchFamily="34" charset="0"/>
              </a:defRPr>
            </a:lvl1pPr>
          </a:lstStyle>
          <a:p>
            <a:endParaRPr lang="en-GB"/>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a:latin typeface="Arial" panose="020B0604020202020204" pitchFamily="34" charset="0"/>
                <a:cs typeface="Arial" panose="020B0604020202020204" pitchFamily="34" charset="0"/>
              </a:defRPr>
            </a:lvl1pPr>
          </a:lstStyle>
          <a:p>
            <a:fld id="{7AD386AB-FF8A-40D8-8A10-AFF0F84A2D9C}" type="slidenum">
              <a:rPr lang="en-GB" smtClean="0"/>
              <a:pPr/>
              <a:t>‹#›</a:t>
            </a:fld>
            <a:endParaRPr lang="en-GB"/>
          </a:p>
        </p:txBody>
      </p:sp>
    </p:spTree>
    <p:extLst>
      <p:ext uri="{BB962C8B-B14F-4D97-AF65-F5344CB8AC3E}">
        <p14:creationId xmlns:p14="http://schemas.microsoft.com/office/powerpoint/2010/main" val="4079732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atin typeface="Arial" panose="020B0604020202020204" pitchFamily="34" charset="0"/>
                <a:cs typeface="Arial" panose="020B0604020202020204" pitchFamily="34" charset="0"/>
              </a:defRPr>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lvl1pPr>
              <a:defRPr>
                <a:latin typeface="Arial" panose="020B0604020202020204" pitchFamily="34" charset="0"/>
                <a:cs typeface="Arial" panose="020B0604020202020204" pitchFamily="34" charset="0"/>
              </a:defRPr>
            </a:lvl1pPr>
          </a:lstStyle>
          <a:p>
            <a:fld id="{2ADD14C2-ABA0-4DBA-82CD-B6E90759C6B6}" type="datetimeFigureOut">
              <a:rPr lang="en-GB" smtClean="0"/>
              <a:pPr/>
              <a:t>21/05/2020</a:t>
            </a:fld>
            <a:endParaRPr lang="en-GB"/>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lvl1pPr>
              <a:defRPr>
                <a:latin typeface="Arial" panose="020B0604020202020204" pitchFamily="34" charset="0"/>
                <a:cs typeface="Arial" panose="020B0604020202020204" pitchFamily="34" charset="0"/>
              </a:defRPr>
            </a:lvl1pPr>
          </a:lstStyle>
          <a:p>
            <a:endParaRPr lang="en-GB"/>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lvl1pPr>
              <a:defRPr>
                <a:latin typeface="Arial" panose="020B0604020202020204" pitchFamily="34" charset="0"/>
                <a:cs typeface="Arial" panose="020B0604020202020204" pitchFamily="34" charset="0"/>
              </a:defRPr>
            </a:lvl1pPr>
          </a:lstStyle>
          <a:p>
            <a:fld id="{7AD386AB-FF8A-40D8-8A10-AFF0F84A2D9C}" type="slidenum">
              <a:rPr lang="en-GB" smtClean="0"/>
              <a:pPr/>
              <a:t>‹#›</a:t>
            </a:fld>
            <a:endParaRPr lang="en-GB"/>
          </a:p>
        </p:txBody>
      </p:sp>
    </p:spTree>
    <p:extLst>
      <p:ext uri="{BB962C8B-B14F-4D97-AF65-F5344CB8AC3E}">
        <p14:creationId xmlns:p14="http://schemas.microsoft.com/office/powerpoint/2010/main" val="3752214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a:latin typeface="Arial" panose="020B0604020202020204" pitchFamily="34" charset="0"/>
                <a:cs typeface="Arial" panose="020B0604020202020204" pitchFamily="34" charset="0"/>
              </a:defRPr>
            </a:lvl1pPr>
          </a:lstStyle>
          <a:p>
            <a:fld id="{2ADD14C2-ABA0-4DBA-82CD-B6E90759C6B6}" type="datetimeFigureOut">
              <a:rPr lang="en-GB" smtClean="0"/>
              <a:pPr/>
              <a:t>21/05/2020</a:t>
            </a:fld>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a:latin typeface="Arial" panose="020B0604020202020204" pitchFamily="34" charset="0"/>
                <a:cs typeface="Arial" panose="020B0604020202020204" pitchFamily="34" charset="0"/>
              </a:defRPr>
            </a:lvl1pPr>
          </a:lstStyle>
          <a:p>
            <a:endParaRPr lang="en-GB"/>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a:latin typeface="Arial" panose="020B0604020202020204" pitchFamily="34" charset="0"/>
                <a:cs typeface="Arial" panose="020B0604020202020204" pitchFamily="34" charset="0"/>
              </a:defRPr>
            </a:lvl1pPr>
          </a:lstStyle>
          <a:p>
            <a:fld id="{7AD386AB-FF8A-40D8-8A10-AFF0F84A2D9C}" type="slidenum">
              <a:rPr lang="en-GB" smtClean="0"/>
              <a:pPr/>
              <a:t>‹#›</a:t>
            </a:fld>
            <a:endParaRPr lang="en-GB"/>
          </a:p>
        </p:txBody>
      </p:sp>
    </p:spTree>
    <p:extLst>
      <p:ext uri="{BB962C8B-B14F-4D97-AF65-F5344CB8AC3E}">
        <p14:creationId xmlns:p14="http://schemas.microsoft.com/office/powerpoint/2010/main" val="9427915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lvl1pPr>
              <a:defRPr>
                <a:latin typeface="Arial" panose="020B0604020202020204" pitchFamily="34" charset="0"/>
                <a:cs typeface="Arial" panose="020B0604020202020204" pitchFamily="34" charset="0"/>
              </a:defRPr>
            </a:lvl1pPr>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a:latin typeface="Arial" panose="020B0604020202020204" pitchFamily="34" charset="0"/>
                <a:cs typeface="Arial" panose="020B0604020202020204" pitchFamily="34" charset="0"/>
              </a:defRPr>
            </a:lvl1pPr>
          </a:lstStyle>
          <a:p>
            <a:fld id="{2ADD14C2-ABA0-4DBA-82CD-B6E90759C6B6}" type="datetimeFigureOut">
              <a:rPr lang="en-GB" smtClean="0"/>
              <a:pPr/>
              <a:t>21/05/2020</a:t>
            </a:fld>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a:latin typeface="Arial" panose="020B0604020202020204" pitchFamily="34" charset="0"/>
                <a:cs typeface="Arial" panose="020B0604020202020204" pitchFamily="34" charset="0"/>
              </a:defRPr>
            </a:lvl1pPr>
          </a:lstStyle>
          <a:p>
            <a:endParaRPr lang="en-GB"/>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a:latin typeface="Arial" panose="020B0604020202020204" pitchFamily="34" charset="0"/>
                <a:cs typeface="Arial" panose="020B0604020202020204" pitchFamily="34" charset="0"/>
              </a:defRPr>
            </a:lvl1pPr>
          </a:lstStyle>
          <a:p>
            <a:fld id="{7AD386AB-FF8A-40D8-8A10-AFF0F84A2D9C}" type="slidenum">
              <a:rPr lang="en-GB" smtClean="0"/>
              <a:pPr/>
              <a:t>‹#›</a:t>
            </a:fld>
            <a:endParaRPr lang="en-GB"/>
          </a:p>
        </p:txBody>
      </p:sp>
    </p:spTree>
    <p:extLst>
      <p:ext uri="{BB962C8B-B14F-4D97-AF65-F5344CB8AC3E}">
        <p14:creationId xmlns:p14="http://schemas.microsoft.com/office/powerpoint/2010/main" val="41386187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a:p>
        </p:txBody>
      </p:sp>
      <p:sp>
        <p:nvSpPr>
          <p:cNvPr id="3" name="Text Placeholder 2"/>
          <p:cNvSpPr>
            <a:spLocks noGrp="1"/>
          </p:cNvSpPr>
          <p:nvPr>
            <p:ph type="body"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a:latin typeface="Arial" panose="020B0604020202020204" pitchFamily="34" charset="0"/>
                <a:cs typeface="Arial" panose="020B0604020202020204" pitchFamily="34" charset="0"/>
              </a:defRPr>
            </a:lvl1pPr>
          </a:lstStyle>
          <a:p>
            <a:endParaRPr lang="en-GB"/>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a:latin typeface="Arial" panose="020B0604020202020204" pitchFamily="34" charset="0"/>
                <a:cs typeface="Arial" panose="020B0604020202020204" pitchFamily="34" charset="0"/>
              </a:defRPr>
            </a:lvl1pPr>
          </a:lstStyle>
          <a:p>
            <a:fld id="{7AD386AB-FF8A-40D8-8A10-AFF0F84A2D9C}" type="slidenum">
              <a:rPr lang="en-GB" smtClean="0"/>
              <a:pPr/>
              <a:t>‹#›</a:t>
            </a:fld>
            <a:endParaRPr lang="en-GB"/>
          </a:p>
        </p:txBody>
      </p:sp>
    </p:spTree>
    <p:extLst>
      <p:ext uri="{BB962C8B-B14F-4D97-AF65-F5344CB8AC3E}">
        <p14:creationId xmlns:p14="http://schemas.microsoft.com/office/powerpoint/2010/main" val="2402196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Introductory Slide">
    <p:bg>
      <p:bgPr>
        <a:solidFill>
          <a:schemeClr val="tx1">
            <a:alpha val="0"/>
          </a:schemeClr>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8000" y="1915298"/>
            <a:ext cx="11736000" cy="2930039"/>
          </a:xfrm>
          <a:prstGeom prst="rect">
            <a:avLst/>
          </a:prstGeom>
        </p:spPr>
      </p:pic>
    </p:spTree>
    <p:extLst>
      <p:ext uri="{BB962C8B-B14F-4D97-AF65-F5344CB8AC3E}">
        <p14:creationId xmlns:p14="http://schemas.microsoft.com/office/powerpoint/2010/main" val="2732344768"/>
      </p:ext>
    </p:extLst>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5C068D"/>
                </a:solidFi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a:latin typeface="Arial" panose="020B0604020202020204" pitchFamily="34" charset="0"/>
                <a:cs typeface="Arial" panose="020B0604020202020204" pitchFamily="34" charset="0"/>
              </a:defRPr>
            </a:lvl1pPr>
          </a:lstStyle>
          <a:p>
            <a:endParaRPr lang="en-GB"/>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a:latin typeface="Arial" panose="020B0604020202020204" pitchFamily="34" charset="0"/>
                <a:cs typeface="Arial" panose="020B0604020202020204" pitchFamily="34" charset="0"/>
              </a:defRPr>
            </a:lvl1pPr>
          </a:lstStyle>
          <a:p>
            <a:fld id="{7AD386AB-FF8A-40D8-8A10-AFF0F84A2D9C}" type="slidenum">
              <a:rPr lang="en-GB" smtClean="0"/>
              <a:pPr/>
              <a:t>‹#›</a:t>
            </a:fld>
            <a:endParaRPr lang="en-GB"/>
          </a:p>
        </p:txBody>
      </p:sp>
    </p:spTree>
    <p:extLst>
      <p:ext uri="{BB962C8B-B14F-4D97-AF65-F5344CB8AC3E}">
        <p14:creationId xmlns:p14="http://schemas.microsoft.com/office/powerpoint/2010/main" val="2191066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baseline="0">
                <a:solidFill>
                  <a:srgbClr val="5C068D"/>
                </a:solidFi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a:latin typeface="Arial" panose="020B0604020202020204" pitchFamily="34" charset="0"/>
                <a:cs typeface="Arial" panose="020B0604020202020204" pitchFamily="34" charset="0"/>
              </a:defRPr>
            </a:lvl1pPr>
          </a:lstStyle>
          <a:p>
            <a:fld id="{2ADD14C2-ABA0-4DBA-82CD-B6E90759C6B6}" type="datetimeFigureOut">
              <a:rPr lang="en-GB" smtClean="0"/>
              <a:pPr/>
              <a:t>21/05/2020</a:t>
            </a:fld>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a:latin typeface="Arial" panose="020B0604020202020204" pitchFamily="34" charset="0"/>
                <a:cs typeface="Arial" panose="020B0604020202020204" pitchFamily="34" charset="0"/>
              </a:defRPr>
            </a:lvl1pPr>
          </a:lstStyle>
          <a:p>
            <a:endParaRPr lang="en-GB"/>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a:latin typeface="Arial" panose="020B0604020202020204" pitchFamily="34" charset="0"/>
                <a:cs typeface="Arial" panose="020B0604020202020204" pitchFamily="34" charset="0"/>
              </a:defRPr>
            </a:lvl1pPr>
          </a:lstStyle>
          <a:p>
            <a:fld id="{7AD386AB-FF8A-40D8-8A10-AFF0F84A2D9C}" type="slidenum">
              <a:rPr lang="en-GB" smtClean="0"/>
              <a:pPr/>
              <a:t>‹#›</a:t>
            </a:fld>
            <a:endParaRPr lang="en-GB"/>
          </a:p>
        </p:txBody>
      </p:sp>
    </p:spTree>
    <p:extLst>
      <p:ext uri="{BB962C8B-B14F-4D97-AF65-F5344CB8AC3E}">
        <p14:creationId xmlns:p14="http://schemas.microsoft.com/office/powerpoint/2010/main" val="1303524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lvl1pPr>
              <a:defRPr>
                <a:latin typeface="Arial" panose="020B0604020202020204" pitchFamily="34" charset="0"/>
                <a:cs typeface="Arial" panose="020B0604020202020204" pitchFamily="34" charset="0"/>
              </a:defRPr>
            </a:lvl1pPr>
          </a:lstStyle>
          <a:p>
            <a:endParaRPr lang="en-GB"/>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lvl1pPr>
              <a:defRPr>
                <a:latin typeface="Arial" panose="020B0604020202020204" pitchFamily="34" charset="0"/>
                <a:cs typeface="Arial" panose="020B0604020202020204" pitchFamily="34" charset="0"/>
              </a:defRPr>
            </a:lvl1pPr>
          </a:lstStyle>
          <a:p>
            <a:fld id="{7AD386AB-FF8A-40D8-8A10-AFF0F84A2D9C}" type="slidenum">
              <a:rPr lang="en-GB" smtClean="0"/>
              <a:pPr/>
              <a:t>‹#›</a:t>
            </a:fld>
            <a:endParaRPr lang="en-GB"/>
          </a:p>
        </p:txBody>
      </p:sp>
    </p:spTree>
    <p:extLst>
      <p:ext uri="{BB962C8B-B14F-4D97-AF65-F5344CB8AC3E}">
        <p14:creationId xmlns:p14="http://schemas.microsoft.com/office/powerpoint/2010/main" val="3066728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838200" y="6356350"/>
            <a:ext cx="2743200" cy="365125"/>
          </a:xfrm>
          <a:prstGeom prst="rect">
            <a:avLst/>
          </a:prstGeom>
        </p:spPr>
        <p:txBody>
          <a:bodyPr/>
          <a:lstStyle>
            <a:lvl1pPr>
              <a:defRPr>
                <a:latin typeface="Arial" panose="020B0604020202020204" pitchFamily="34" charset="0"/>
                <a:cs typeface="Arial" panose="020B0604020202020204" pitchFamily="34" charset="0"/>
              </a:defRPr>
            </a:lvl1pPr>
          </a:lstStyle>
          <a:p>
            <a:fld id="{2ADD14C2-ABA0-4DBA-82CD-B6E90759C6B6}" type="datetimeFigureOut">
              <a:rPr lang="en-GB" smtClean="0"/>
              <a:pPr/>
              <a:t>21/05/2020</a:t>
            </a:fld>
            <a:endParaRPr lang="en-GB"/>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lvl1pPr>
              <a:defRPr>
                <a:latin typeface="Arial" panose="020B0604020202020204" pitchFamily="34" charset="0"/>
                <a:cs typeface="Arial" panose="020B0604020202020204" pitchFamily="34" charset="0"/>
              </a:defRPr>
            </a:lvl1pPr>
          </a:lstStyle>
          <a:p>
            <a:endParaRPr lang="en-GB"/>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lvl1pPr>
              <a:defRPr>
                <a:latin typeface="Arial" panose="020B0604020202020204" pitchFamily="34" charset="0"/>
                <a:cs typeface="Arial" panose="020B0604020202020204" pitchFamily="34" charset="0"/>
              </a:defRPr>
            </a:lvl1pPr>
          </a:lstStyle>
          <a:p>
            <a:fld id="{7AD386AB-FF8A-40D8-8A10-AFF0F84A2D9C}" type="slidenum">
              <a:rPr lang="en-GB" smtClean="0"/>
              <a:pPr/>
              <a:t>‹#›</a:t>
            </a:fld>
            <a:endParaRPr lang="en-GB"/>
          </a:p>
        </p:txBody>
      </p:sp>
    </p:spTree>
    <p:extLst>
      <p:ext uri="{BB962C8B-B14F-4D97-AF65-F5344CB8AC3E}">
        <p14:creationId xmlns:p14="http://schemas.microsoft.com/office/powerpoint/2010/main" val="295505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5C068D"/>
                </a:solidFi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lvl1pPr>
              <a:defRPr>
                <a:latin typeface="Arial" panose="020B0604020202020204" pitchFamily="34" charset="0"/>
                <a:cs typeface="Arial" panose="020B0604020202020204" pitchFamily="34" charset="0"/>
              </a:defRPr>
            </a:lvl1pPr>
          </a:lstStyle>
          <a:p>
            <a:endParaRPr lang="en-GB"/>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lvl1pPr>
              <a:defRPr>
                <a:latin typeface="Arial" panose="020B0604020202020204" pitchFamily="34" charset="0"/>
                <a:cs typeface="Arial" panose="020B0604020202020204" pitchFamily="34" charset="0"/>
              </a:defRPr>
            </a:lvl1pPr>
          </a:lstStyle>
          <a:p>
            <a:fld id="{7AD386AB-FF8A-40D8-8A10-AFF0F84A2D9C}" type="slidenum">
              <a:rPr lang="en-GB" smtClean="0"/>
              <a:pPr/>
              <a:t>‹#›</a:t>
            </a:fld>
            <a:endParaRPr lang="en-GB"/>
          </a:p>
        </p:txBody>
      </p:sp>
    </p:spTree>
    <p:extLst>
      <p:ext uri="{BB962C8B-B14F-4D97-AF65-F5344CB8AC3E}">
        <p14:creationId xmlns:p14="http://schemas.microsoft.com/office/powerpoint/2010/main" val="1732189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lvl1pPr>
              <a:defRPr>
                <a:latin typeface="Arial" panose="020B0604020202020204" pitchFamily="34" charset="0"/>
                <a:cs typeface="Arial" panose="020B0604020202020204" pitchFamily="34" charset="0"/>
              </a:defRPr>
            </a:lvl1pPr>
          </a:lstStyle>
          <a:p>
            <a:fld id="{2ADD14C2-ABA0-4DBA-82CD-B6E90759C6B6}" type="datetimeFigureOut">
              <a:rPr lang="en-GB" smtClean="0"/>
              <a:pPr/>
              <a:t>21/05/2020</a:t>
            </a:fld>
            <a:endParaRPr lang="en-GB"/>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lvl1pPr>
              <a:defRPr>
                <a:latin typeface="Arial" panose="020B0604020202020204" pitchFamily="34" charset="0"/>
                <a:cs typeface="Arial" panose="020B0604020202020204" pitchFamily="34" charset="0"/>
              </a:defRPr>
            </a:lvl1pPr>
          </a:lstStyle>
          <a:p>
            <a:endParaRPr lang="en-GB"/>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lvl1pPr>
              <a:defRPr>
                <a:latin typeface="Arial" panose="020B0604020202020204" pitchFamily="34" charset="0"/>
                <a:cs typeface="Arial" panose="020B0604020202020204" pitchFamily="34" charset="0"/>
              </a:defRPr>
            </a:lvl1pPr>
          </a:lstStyle>
          <a:p>
            <a:fld id="{7AD386AB-FF8A-40D8-8A10-AFF0F84A2D9C}" type="slidenum">
              <a:rPr lang="en-GB" smtClean="0"/>
              <a:pPr/>
              <a:t>‹#›</a:t>
            </a:fld>
            <a:endParaRPr lang="en-GB"/>
          </a:p>
        </p:txBody>
      </p:sp>
    </p:spTree>
    <p:extLst>
      <p:ext uri="{BB962C8B-B14F-4D97-AF65-F5344CB8AC3E}">
        <p14:creationId xmlns:p14="http://schemas.microsoft.com/office/powerpoint/2010/main" val="1237361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atin typeface="Arial" panose="020B0604020202020204" pitchFamily="34" charset="0"/>
                <a:cs typeface="Arial" panose="020B0604020202020204" pitchFamily="34" charset="0"/>
              </a:defRPr>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lvl1pPr>
              <a:defRPr>
                <a:latin typeface="Arial" panose="020B0604020202020204" pitchFamily="34" charset="0"/>
                <a:cs typeface="Arial" panose="020B0604020202020204" pitchFamily="34" charset="0"/>
              </a:defRPr>
            </a:lvl1pPr>
          </a:lstStyle>
          <a:p>
            <a:fld id="{2ADD14C2-ABA0-4DBA-82CD-B6E90759C6B6}" type="datetimeFigureOut">
              <a:rPr lang="en-GB" smtClean="0"/>
              <a:pPr/>
              <a:t>21/05/2020</a:t>
            </a:fld>
            <a:endParaRPr lang="en-GB"/>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lvl1pPr>
              <a:defRPr>
                <a:latin typeface="Arial" panose="020B0604020202020204" pitchFamily="34" charset="0"/>
                <a:cs typeface="Arial" panose="020B0604020202020204" pitchFamily="34" charset="0"/>
              </a:defRPr>
            </a:lvl1pPr>
          </a:lstStyle>
          <a:p>
            <a:endParaRPr lang="en-GB"/>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lvl1pPr>
              <a:defRPr>
                <a:latin typeface="Arial" panose="020B0604020202020204" pitchFamily="34" charset="0"/>
                <a:cs typeface="Arial" panose="020B0604020202020204" pitchFamily="34" charset="0"/>
              </a:defRPr>
            </a:lvl1pPr>
          </a:lstStyle>
          <a:p>
            <a:fld id="{7AD386AB-FF8A-40D8-8A10-AFF0F84A2D9C}" type="slidenum">
              <a:rPr lang="en-GB" smtClean="0"/>
              <a:pPr/>
              <a:t>‹#›</a:t>
            </a:fld>
            <a:endParaRPr lang="en-GB"/>
          </a:p>
        </p:txBody>
      </p:sp>
    </p:spTree>
    <p:extLst>
      <p:ext uri="{BB962C8B-B14F-4D97-AF65-F5344CB8AC3E}">
        <p14:creationId xmlns:p14="http://schemas.microsoft.com/office/powerpoint/2010/main" val="3646385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5" name="Picture 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0" y="5620260"/>
            <a:ext cx="1283207" cy="1182856"/>
          </a:xfrm>
          <a:prstGeom prst="rect">
            <a:avLst/>
          </a:prstGeom>
        </p:spPr>
      </p:pic>
    </p:spTree>
    <p:extLst>
      <p:ext uri="{BB962C8B-B14F-4D97-AF65-F5344CB8AC3E}">
        <p14:creationId xmlns:p14="http://schemas.microsoft.com/office/powerpoint/2010/main" val="3711750513"/>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xStyles>
    <p:titleStyle>
      <a:lvl1pPr algn="l" defTabSz="914400" rtl="0" eaLnBrk="1" latinLnBrk="0" hangingPunct="1">
        <a:lnSpc>
          <a:spcPct val="90000"/>
        </a:lnSpc>
        <a:spcBef>
          <a:spcPct val="0"/>
        </a:spcBef>
        <a:buNone/>
        <a:defRPr sz="4400" kern="1200" baseline="0">
          <a:solidFill>
            <a:srgbClr val="6A1E8B"/>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Trustees' Skills Audit</a:t>
            </a:r>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2472077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812113386"/>
              </p:ext>
            </p:extLst>
          </p:nvPr>
        </p:nvGraphicFramePr>
        <p:xfrm>
          <a:off x="1657350" y="836712"/>
          <a:ext cx="8877300" cy="2181225"/>
        </p:xfrm>
        <a:graphic>
          <a:graphicData uri="http://schemas.openxmlformats.org/drawingml/2006/table">
            <a:tbl>
              <a:tblPr>
                <a:tableStyleId>{5C22544A-7EE6-4342-B048-85BDC9FD1C3A}</a:tableStyleId>
              </a:tblPr>
              <a:tblGrid>
                <a:gridCol w="1828800">
                  <a:extLst>
                    <a:ext uri="{9D8B030D-6E8A-4147-A177-3AD203B41FA5}">
                      <a16:colId xmlns:a16="http://schemas.microsoft.com/office/drawing/2014/main" val="20000"/>
                    </a:ext>
                  </a:extLst>
                </a:gridCol>
                <a:gridCol w="381000">
                  <a:extLst>
                    <a:ext uri="{9D8B030D-6E8A-4147-A177-3AD203B41FA5}">
                      <a16:colId xmlns:a16="http://schemas.microsoft.com/office/drawing/2014/main" val="20001"/>
                    </a:ext>
                  </a:extLst>
                </a:gridCol>
                <a:gridCol w="381000">
                  <a:extLst>
                    <a:ext uri="{9D8B030D-6E8A-4147-A177-3AD203B41FA5}">
                      <a16:colId xmlns:a16="http://schemas.microsoft.com/office/drawing/2014/main" val="20002"/>
                    </a:ext>
                  </a:extLst>
                </a:gridCol>
                <a:gridCol w="381000">
                  <a:extLst>
                    <a:ext uri="{9D8B030D-6E8A-4147-A177-3AD203B41FA5}">
                      <a16:colId xmlns:a16="http://schemas.microsoft.com/office/drawing/2014/main" val="20003"/>
                    </a:ext>
                  </a:extLst>
                </a:gridCol>
                <a:gridCol w="381000">
                  <a:extLst>
                    <a:ext uri="{9D8B030D-6E8A-4147-A177-3AD203B41FA5}">
                      <a16:colId xmlns:a16="http://schemas.microsoft.com/office/drawing/2014/main" val="20004"/>
                    </a:ext>
                  </a:extLst>
                </a:gridCol>
                <a:gridCol w="114300">
                  <a:extLst>
                    <a:ext uri="{9D8B030D-6E8A-4147-A177-3AD203B41FA5}">
                      <a16:colId xmlns:a16="http://schemas.microsoft.com/office/drawing/2014/main" val="20005"/>
                    </a:ext>
                  </a:extLst>
                </a:gridCol>
                <a:gridCol w="381000">
                  <a:extLst>
                    <a:ext uri="{9D8B030D-6E8A-4147-A177-3AD203B41FA5}">
                      <a16:colId xmlns:a16="http://schemas.microsoft.com/office/drawing/2014/main" val="20006"/>
                    </a:ext>
                  </a:extLst>
                </a:gridCol>
                <a:gridCol w="381000">
                  <a:extLst>
                    <a:ext uri="{9D8B030D-6E8A-4147-A177-3AD203B41FA5}">
                      <a16:colId xmlns:a16="http://schemas.microsoft.com/office/drawing/2014/main" val="20007"/>
                    </a:ext>
                  </a:extLst>
                </a:gridCol>
                <a:gridCol w="114300">
                  <a:extLst>
                    <a:ext uri="{9D8B030D-6E8A-4147-A177-3AD203B41FA5}">
                      <a16:colId xmlns:a16="http://schemas.microsoft.com/office/drawing/2014/main" val="20008"/>
                    </a:ext>
                  </a:extLst>
                </a:gridCol>
                <a:gridCol w="381000">
                  <a:extLst>
                    <a:ext uri="{9D8B030D-6E8A-4147-A177-3AD203B41FA5}">
                      <a16:colId xmlns:a16="http://schemas.microsoft.com/office/drawing/2014/main" val="20009"/>
                    </a:ext>
                  </a:extLst>
                </a:gridCol>
                <a:gridCol w="381000">
                  <a:extLst>
                    <a:ext uri="{9D8B030D-6E8A-4147-A177-3AD203B41FA5}">
                      <a16:colId xmlns:a16="http://schemas.microsoft.com/office/drawing/2014/main" val="20010"/>
                    </a:ext>
                  </a:extLst>
                </a:gridCol>
                <a:gridCol w="381000">
                  <a:extLst>
                    <a:ext uri="{9D8B030D-6E8A-4147-A177-3AD203B41FA5}">
                      <a16:colId xmlns:a16="http://schemas.microsoft.com/office/drawing/2014/main" val="20011"/>
                    </a:ext>
                  </a:extLst>
                </a:gridCol>
                <a:gridCol w="114300">
                  <a:extLst>
                    <a:ext uri="{9D8B030D-6E8A-4147-A177-3AD203B41FA5}">
                      <a16:colId xmlns:a16="http://schemas.microsoft.com/office/drawing/2014/main" val="20012"/>
                    </a:ext>
                  </a:extLst>
                </a:gridCol>
                <a:gridCol w="381000">
                  <a:extLst>
                    <a:ext uri="{9D8B030D-6E8A-4147-A177-3AD203B41FA5}">
                      <a16:colId xmlns:a16="http://schemas.microsoft.com/office/drawing/2014/main" val="20013"/>
                    </a:ext>
                  </a:extLst>
                </a:gridCol>
                <a:gridCol w="381000">
                  <a:extLst>
                    <a:ext uri="{9D8B030D-6E8A-4147-A177-3AD203B41FA5}">
                      <a16:colId xmlns:a16="http://schemas.microsoft.com/office/drawing/2014/main" val="20014"/>
                    </a:ext>
                  </a:extLst>
                </a:gridCol>
                <a:gridCol w="381000">
                  <a:extLst>
                    <a:ext uri="{9D8B030D-6E8A-4147-A177-3AD203B41FA5}">
                      <a16:colId xmlns:a16="http://schemas.microsoft.com/office/drawing/2014/main" val="20015"/>
                    </a:ext>
                  </a:extLst>
                </a:gridCol>
                <a:gridCol w="381000">
                  <a:extLst>
                    <a:ext uri="{9D8B030D-6E8A-4147-A177-3AD203B41FA5}">
                      <a16:colId xmlns:a16="http://schemas.microsoft.com/office/drawing/2014/main" val="20016"/>
                    </a:ext>
                  </a:extLst>
                </a:gridCol>
                <a:gridCol w="381000">
                  <a:extLst>
                    <a:ext uri="{9D8B030D-6E8A-4147-A177-3AD203B41FA5}">
                      <a16:colId xmlns:a16="http://schemas.microsoft.com/office/drawing/2014/main" val="20017"/>
                    </a:ext>
                  </a:extLst>
                </a:gridCol>
                <a:gridCol w="114300">
                  <a:extLst>
                    <a:ext uri="{9D8B030D-6E8A-4147-A177-3AD203B41FA5}">
                      <a16:colId xmlns:a16="http://schemas.microsoft.com/office/drawing/2014/main" val="20018"/>
                    </a:ext>
                  </a:extLst>
                </a:gridCol>
                <a:gridCol w="381000">
                  <a:extLst>
                    <a:ext uri="{9D8B030D-6E8A-4147-A177-3AD203B41FA5}">
                      <a16:colId xmlns:a16="http://schemas.microsoft.com/office/drawing/2014/main" val="20019"/>
                    </a:ext>
                  </a:extLst>
                </a:gridCol>
                <a:gridCol w="381000">
                  <a:extLst>
                    <a:ext uri="{9D8B030D-6E8A-4147-A177-3AD203B41FA5}">
                      <a16:colId xmlns:a16="http://schemas.microsoft.com/office/drawing/2014/main" val="20020"/>
                    </a:ext>
                  </a:extLst>
                </a:gridCol>
                <a:gridCol w="381000">
                  <a:extLst>
                    <a:ext uri="{9D8B030D-6E8A-4147-A177-3AD203B41FA5}">
                      <a16:colId xmlns:a16="http://schemas.microsoft.com/office/drawing/2014/main" val="20021"/>
                    </a:ext>
                  </a:extLst>
                </a:gridCol>
                <a:gridCol w="114300">
                  <a:extLst>
                    <a:ext uri="{9D8B030D-6E8A-4147-A177-3AD203B41FA5}">
                      <a16:colId xmlns:a16="http://schemas.microsoft.com/office/drawing/2014/main" val="20022"/>
                    </a:ext>
                  </a:extLst>
                </a:gridCol>
              </a:tblGrid>
              <a:tr h="238125">
                <a:tc rowSpan="2">
                  <a:txBody>
                    <a:bodyPr/>
                    <a:lstStyle/>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gn="ctr" fontAlgn="b"/>
                      <a:r>
                        <a:rPr lang="en-GB" sz="1300" u="none" strike="noStrike">
                          <a:effectLst/>
                        </a:rPr>
                        <a:t>Overall</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fontAlgn="b"/>
                      <a:r>
                        <a:rPr lang="en-GB" sz="1300" u="none" strike="noStrike" dirty="0">
                          <a:effectLst/>
                        </a:rPr>
                        <a:t>Regulators</a:t>
                      </a:r>
                      <a:endParaRPr lang="en-GB" sz="13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b"/>
                      <a:r>
                        <a:rPr lang="en-GB" sz="1300" u="none" strike="noStrike">
                          <a:effectLst/>
                        </a:rPr>
                        <a:t>Services</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algn="ctr" fontAlgn="b"/>
                      <a:r>
                        <a:rPr lang="en-GB" sz="1300" u="none" strike="noStrike">
                          <a:effectLst/>
                        </a:rPr>
                        <a:t>Finance</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b"/>
                      <a:r>
                        <a:rPr lang="en-GB" sz="1300" u="none" strike="noStrike">
                          <a:effectLst/>
                        </a:rPr>
                        <a:t>Functions</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rowSpan="4">
                  <a:txBody>
                    <a:bodyPr/>
                    <a:lstStyle/>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562100">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Strategy</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Business Development</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Ethos</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Risk</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Compliance</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CQC</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Care</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Disability</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Health</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Investments</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Fundraising</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Finance</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Audit</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Budgets</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Property</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HR</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Comms and Marketing</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l" fontAlgn="b"/>
                      <a:r>
                        <a:rPr lang="en-GB" sz="1100" u="none" strike="noStrike">
                          <a:effectLst/>
                        </a:rPr>
                        <a:t>Experienced</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5</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5</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4</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5</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1</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0</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5</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1</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1</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l" fontAlgn="b"/>
                      <a:r>
                        <a:rPr lang="en-GB" sz="1100" u="none" strike="noStrike">
                          <a:effectLst/>
                        </a:rPr>
                        <a:t>Interested</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4</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2</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0</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2</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2</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4" name="Text Placeholder 3"/>
          <p:cNvSpPr>
            <a:spLocks noGrp="1"/>
          </p:cNvSpPr>
          <p:nvPr>
            <p:ph type="body" idx="1"/>
          </p:nvPr>
        </p:nvSpPr>
        <p:spPr>
          <a:xfrm>
            <a:off x="838200" y="3212975"/>
            <a:ext cx="10515600" cy="2963987"/>
          </a:xfrm>
        </p:spPr>
        <p:txBody>
          <a:bodyPr>
            <a:normAutofit fontScale="25000" lnSpcReduction="20000"/>
          </a:bodyPr>
          <a:lstStyle/>
          <a:p>
            <a:r>
              <a:rPr lang="en-GB" dirty="0"/>
              <a:t>Only one individual indicated where they were both experienced and interested.  So, for everyone else, we do not know whether trustees are interested in areas in which they are experienced or would rather take a break and do something else.																						</a:t>
            </a:r>
          </a:p>
          <a:p>
            <a:r>
              <a:rPr lang="en-GB" dirty="0"/>
              <a:t>Not everyone responded to this sheet (either only the other sheet or neither.																						</a:t>
            </a:r>
          </a:p>
          <a:p>
            <a:r>
              <a:rPr lang="en-GB" dirty="0"/>
              <a:t>"Assuming that we need, ideally, 2 or more people  for each area, all areas are met except for Disability. Investments, Fundraising, Property, and Comms and Marketing.  Of these, Fundraising and Comms and Marketing are </a:t>
            </a:r>
            <a:r>
              <a:rPr lang="en-GB" dirty="0" err="1"/>
              <a:t>critical.Property</a:t>
            </a:r>
            <a:r>
              <a:rPr lang="en-GB" dirty="0"/>
              <a:t> and Investments are area where professional advice is required and readily available but we need to have enough in-house expertise to be able to assess/challenge the advice we </a:t>
            </a:r>
            <a:r>
              <a:rPr lang="en-GB" dirty="0" err="1"/>
              <a:t>receive.Quite</a:t>
            </a:r>
            <a:r>
              <a:rPr lang="en-GB" dirty="0"/>
              <a:t> what is specifically meant by ""Disability"" is not clear but, again, we can take advice and we do have the in-house expertise to evaluate and implement the guidance we receive."																						</a:t>
            </a:r>
          </a:p>
          <a:p>
            <a:r>
              <a:rPr lang="en-GB" dirty="0"/>
              <a:t>Because there is no list of the skills required (ideally against each project or initiative), we still do not know whether we have the right number of individuals with the skill, experience and/or interest to achieve what is intended.																						</a:t>
            </a:r>
          </a:p>
          <a:p>
            <a:r>
              <a:rPr lang="en-GB" dirty="0"/>
              <a:t>"If measured against the Committees:• HR Committee - OK• Finance and Resources Committee - needs additional investment and property expertise• Comms and Fundraising - needs additional fundraising, and Comms and marketing expertise• Clinical Quality and Governance Committee - needs, perhaps, one more clinician"																						</a:t>
            </a:r>
          </a:p>
          <a:p>
            <a:r>
              <a:rPr lang="en-GB" dirty="0"/>
              <a:t>Depending on the approach, the next step could be to decide the skills required for each area of activity required to realise the vision and to assess whether we have sufficient capacity.																						</a:t>
            </a:r>
          </a:p>
          <a:p>
            <a:r>
              <a:rPr lang="en-GB" dirty="0"/>
              <a:t>In parallel, because it is a clear need, we can start to try  to recruit someone with Fundraising, and Comms and Marketing experience.																					</a:t>
            </a:r>
          </a:p>
        </p:txBody>
      </p:sp>
    </p:spTree>
    <p:extLst>
      <p:ext uri="{BB962C8B-B14F-4D97-AF65-F5344CB8AC3E}">
        <p14:creationId xmlns:p14="http://schemas.microsoft.com/office/powerpoint/2010/main" val="3684132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09347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02252543"/>
              </p:ext>
            </p:extLst>
          </p:nvPr>
        </p:nvGraphicFramePr>
        <p:xfrm>
          <a:off x="1657350" y="836712"/>
          <a:ext cx="8877300" cy="2181225"/>
        </p:xfrm>
        <a:graphic>
          <a:graphicData uri="http://schemas.openxmlformats.org/drawingml/2006/table">
            <a:tbl>
              <a:tblPr>
                <a:tableStyleId>{5C22544A-7EE6-4342-B048-85BDC9FD1C3A}</a:tableStyleId>
              </a:tblPr>
              <a:tblGrid>
                <a:gridCol w="1828800">
                  <a:extLst>
                    <a:ext uri="{9D8B030D-6E8A-4147-A177-3AD203B41FA5}">
                      <a16:colId xmlns:a16="http://schemas.microsoft.com/office/drawing/2014/main" val="20000"/>
                    </a:ext>
                  </a:extLst>
                </a:gridCol>
                <a:gridCol w="381000">
                  <a:extLst>
                    <a:ext uri="{9D8B030D-6E8A-4147-A177-3AD203B41FA5}">
                      <a16:colId xmlns:a16="http://schemas.microsoft.com/office/drawing/2014/main" val="20001"/>
                    </a:ext>
                  </a:extLst>
                </a:gridCol>
                <a:gridCol w="381000">
                  <a:extLst>
                    <a:ext uri="{9D8B030D-6E8A-4147-A177-3AD203B41FA5}">
                      <a16:colId xmlns:a16="http://schemas.microsoft.com/office/drawing/2014/main" val="20002"/>
                    </a:ext>
                  </a:extLst>
                </a:gridCol>
                <a:gridCol w="381000">
                  <a:extLst>
                    <a:ext uri="{9D8B030D-6E8A-4147-A177-3AD203B41FA5}">
                      <a16:colId xmlns:a16="http://schemas.microsoft.com/office/drawing/2014/main" val="20003"/>
                    </a:ext>
                  </a:extLst>
                </a:gridCol>
                <a:gridCol w="381000">
                  <a:extLst>
                    <a:ext uri="{9D8B030D-6E8A-4147-A177-3AD203B41FA5}">
                      <a16:colId xmlns:a16="http://schemas.microsoft.com/office/drawing/2014/main" val="20004"/>
                    </a:ext>
                  </a:extLst>
                </a:gridCol>
                <a:gridCol w="114300">
                  <a:extLst>
                    <a:ext uri="{9D8B030D-6E8A-4147-A177-3AD203B41FA5}">
                      <a16:colId xmlns:a16="http://schemas.microsoft.com/office/drawing/2014/main" val="20005"/>
                    </a:ext>
                  </a:extLst>
                </a:gridCol>
                <a:gridCol w="381000">
                  <a:extLst>
                    <a:ext uri="{9D8B030D-6E8A-4147-A177-3AD203B41FA5}">
                      <a16:colId xmlns:a16="http://schemas.microsoft.com/office/drawing/2014/main" val="20006"/>
                    </a:ext>
                  </a:extLst>
                </a:gridCol>
                <a:gridCol w="381000">
                  <a:extLst>
                    <a:ext uri="{9D8B030D-6E8A-4147-A177-3AD203B41FA5}">
                      <a16:colId xmlns:a16="http://schemas.microsoft.com/office/drawing/2014/main" val="20007"/>
                    </a:ext>
                  </a:extLst>
                </a:gridCol>
                <a:gridCol w="114300">
                  <a:extLst>
                    <a:ext uri="{9D8B030D-6E8A-4147-A177-3AD203B41FA5}">
                      <a16:colId xmlns:a16="http://schemas.microsoft.com/office/drawing/2014/main" val="20008"/>
                    </a:ext>
                  </a:extLst>
                </a:gridCol>
                <a:gridCol w="381000">
                  <a:extLst>
                    <a:ext uri="{9D8B030D-6E8A-4147-A177-3AD203B41FA5}">
                      <a16:colId xmlns:a16="http://schemas.microsoft.com/office/drawing/2014/main" val="20009"/>
                    </a:ext>
                  </a:extLst>
                </a:gridCol>
                <a:gridCol w="381000">
                  <a:extLst>
                    <a:ext uri="{9D8B030D-6E8A-4147-A177-3AD203B41FA5}">
                      <a16:colId xmlns:a16="http://schemas.microsoft.com/office/drawing/2014/main" val="20010"/>
                    </a:ext>
                  </a:extLst>
                </a:gridCol>
                <a:gridCol w="381000">
                  <a:extLst>
                    <a:ext uri="{9D8B030D-6E8A-4147-A177-3AD203B41FA5}">
                      <a16:colId xmlns:a16="http://schemas.microsoft.com/office/drawing/2014/main" val="20011"/>
                    </a:ext>
                  </a:extLst>
                </a:gridCol>
                <a:gridCol w="114300">
                  <a:extLst>
                    <a:ext uri="{9D8B030D-6E8A-4147-A177-3AD203B41FA5}">
                      <a16:colId xmlns:a16="http://schemas.microsoft.com/office/drawing/2014/main" val="20012"/>
                    </a:ext>
                  </a:extLst>
                </a:gridCol>
                <a:gridCol w="381000">
                  <a:extLst>
                    <a:ext uri="{9D8B030D-6E8A-4147-A177-3AD203B41FA5}">
                      <a16:colId xmlns:a16="http://schemas.microsoft.com/office/drawing/2014/main" val="20013"/>
                    </a:ext>
                  </a:extLst>
                </a:gridCol>
                <a:gridCol w="381000">
                  <a:extLst>
                    <a:ext uri="{9D8B030D-6E8A-4147-A177-3AD203B41FA5}">
                      <a16:colId xmlns:a16="http://schemas.microsoft.com/office/drawing/2014/main" val="20014"/>
                    </a:ext>
                  </a:extLst>
                </a:gridCol>
                <a:gridCol w="381000">
                  <a:extLst>
                    <a:ext uri="{9D8B030D-6E8A-4147-A177-3AD203B41FA5}">
                      <a16:colId xmlns:a16="http://schemas.microsoft.com/office/drawing/2014/main" val="20015"/>
                    </a:ext>
                  </a:extLst>
                </a:gridCol>
                <a:gridCol w="381000">
                  <a:extLst>
                    <a:ext uri="{9D8B030D-6E8A-4147-A177-3AD203B41FA5}">
                      <a16:colId xmlns:a16="http://schemas.microsoft.com/office/drawing/2014/main" val="20016"/>
                    </a:ext>
                  </a:extLst>
                </a:gridCol>
                <a:gridCol w="381000">
                  <a:extLst>
                    <a:ext uri="{9D8B030D-6E8A-4147-A177-3AD203B41FA5}">
                      <a16:colId xmlns:a16="http://schemas.microsoft.com/office/drawing/2014/main" val="20017"/>
                    </a:ext>
                  </a:extLst>
                </a:gridCol>
                <a:gridCol w="114300">
                  <a:extLst>
                    <a:ext uri="{9D8B030D-6E8A-4147-A177-3AD203B41FA5}">
                      <a16:colId xmlns:a16="http://schemas.microsoft.com/office/drawing/2014/main" val="20018"/>
                    </a:ext>
                  </a:extLst>
                </a:gridCol>
                <a:gridCol w="381000">
                  <a:extLst>
                    <a:ext uri="{9D8B030D-6E8A-4147-A177-3AD203B41FA5}">
                      <a16:colId xmlns:a16="http://schemas.microsoft.com/office/drawing/2014/main" val="20019"/>
                    </a:ext>
                  </a:extLst>
                </a:gridCol>
                <a:gridCol w="381000">
                  <a:extLst>
                    <a:ext uri="{9D8B030D-6E8A-4147-A177-3AD203B41FA5}">
                      <a16:colId xmlns:a16="http://schemas.microsoft.com/office/drawing/2014/main" val="20020"/>
                    </a:ext>
                  </a:extLst>
                </a:gridCol>
                <a:gridCol w="381000">
                  <a:extLst>
                    <a:ext uri="{9D8B030D-6E8A-4147-A177-3AD203B41FA5}">
                      <a16:colId xmlns:a16="http://schemas.microsoft.com/office/drawing/2014/main" val="20021"/>
                    </a:ext>
                  </a:extLst>
                </a:gridCol>
                <a:gridCol w="114300">
                  <a:extLst>
                    <a:ext uri="{9D8B030D-6E8A-4147-A177-3AD203B41FA5}">
                      <a16:colId xmlns:a16="http://schemas.microsoft.com/office/drawing/2014/main" val="20022"/>
                    </a:ext>
                  </a:extLst>
                </a:gridCol>
              </a:tblGrid>
              <a:tr h="238125">
                <a:tc rowSpan="2">
                  <a:txBody>
                    <a:bodyPr/>
                    <a:lstStyle/>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gn="ctr" fontAlgn="b"/>
                      <a:r>
                        <a:rPr lang="en-GB" sz="1300" u="none" strike="noStrike">
                          <a:effectLst/>
                        </a:rPr>
                        <a:t>Overall</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fontAlgn="b"/>
                      <a:r>
                        <a:rPr lang="en-GB" sz="1300" u="none" strike="noStrike" dirty="0">
                          <a:effectLst/>
                        </a:rPr>
                        <a:t>Regulators</a:t>
                      </a:r>
                      <a:endParaRPr lang="en-GB" sz="13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b"/>
                      <a:r>
                        <a:rPr lang="en-GB" sz="1300" u="none" strike="noStrike">
                          <a:effectLst/>
                        </a:rPr>
                        <a:t>Services</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algn="ctr" fontAlgn="b"/>
                      <a:r>
                        <a:rPr lang="en-GB" sz="1300" u="none" strike="noStrike">
                          <a:effectLst/>
                        </a:rPr>
                        <a:t>Finance</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b"/>
                      <a:r>
                        <a:rPr lang="en-GB" sz="1300" u="none" strike="noStrike">
                          <a:effectLst/>
                        </a:rPr>
                        <a:t>Functions</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rowSpan="4">
                  <a:txBody>
                    <a:bodyPr/>
                    <a:lstStyle/>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562100">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Strategy</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Business Development</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Ethos</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Risk</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Compliance</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CQC</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Care</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Disability</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Health</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Investments</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Fundraising</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Finance</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Audit</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Budgets</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Property</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HR</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Comms and Marketing</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l" fontAlgn="b"/>
                      <a:r>
                        <a:rPr lang="en-GB" sz="1100" u="none" strike="noStrike">
                          <a:effectLst/>
                        </a:rPr>
                        <a:t>Experienced</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5</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5</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4</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5</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1</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0</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5</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1</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1</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l" fontAlgn="b"/>
                      <a:r>
                        <a:rPr lang="en-GB" sz="1100" u="none" strike="noStrike">
                          <a:effectLst/>
                        </a:rPr>
                        <a:t>Interested</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4</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2</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0</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2</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2</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4" name="Text Placeholder 3"/>
          <p:cNvSpPr>
            <a:spLocks noGrp="1"/>
          </p:cNvSpPr>
          <p:nvPr>
            <p:ph type="body" idx="1"/>
          </p:nvPr>
        </p:nvSpPr>
        <p:spPr>
          <a:xfrm>
            <a:off x="838200" y="3212975"/>
            <a:ext cx="10515600" cy="2963987"/>
          </a:xfrm>
        </p:spPr>
        <p:txBody>
          <a:bodyPr>
            <a:normAutofit/>
          </a:bodyPr>
          <a:lstStyle/>
          <a:p>
            <a:pPr marL="0" indent="0">
              <a:buNone/>
            </a:pPr>
            <a:r>
              <a:rPr lang="en-GB" dirty="0"/>
              <a:t>				</a:t>
            </a:r>
          </a:p>
        </p:txBody>
      </p:sp>
    </p:spTree>
    <p:extLst>
      <p:ext uri="{BB962C8B-B14F-4D97-AF65-F5344CB8AC3E}">
        <p14:creationId xmlns:p14="http://schemas.microsoft.com/office/powerpoint/2010/main" val="2538349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760889638"/>
              </p:ext>
            </p:extLst>
          </p:nvPr>
        </p:nvGraphicFramePr>
        <p:xfrm>
          <a:off x="1657350" y="836712"/>
          <a:ext cx="8877300" cy="2181225"/>
        </p:xfrm>
        <a:graphic>
          <a:graphicData uri="http://schemas.openxmlformats.org/drawingml/2006/table">
            <a:tbl>
              <a:tblPr>
                <a:tableStyleId>{5C22544A-7EE6-4342-B048-85BDC9FD1C3A}</a:tableStyleId>
              </a:tblPr>
              <a:tblGrid>
                <a:gridCol w="1828800">
                  <a:extLst>
                    <a:ext uri="{9D8B030D-6E8A-4147-A177-3AD203B41FA5}">
                      <a16:colId xmlns:a16="http://schemas.microsoft.com/office/drawing/2014/main" val="20000"/>
                    </a:ext>
                  </a:extLst>
                </a:gridCol>
                <a:gridCol w="381000">
                  <a:extLst>
                    <a:ext uri="{9D8B030D-6E8A-4147-A177-3AD203B41FA5}">
                      <a16:colId xmlns:a16="http://schemas.microsoft.com/office/drawing/2014/main" val="20001"/>
                    </a:ext>
                  </a:extLst>
                </a:gridCol>
                <a:gridCol w="381000">
                  <a:extLst>
                    <a:ext uri="{9D8B030D-6E8A-4147-A177-3AD203B41FA5}">
                      <a16:colId xmlns:a16="http://schemas.microsoft.com/office/drawing/2014/main" val="20002"/>
                    </a:ext>
                  </a:extLst>
                </a:gridCol>
                <a:gridCol w="381000">
                  <a:extLst>
                    <a:ext uri="{9D8B030D-6E8A-4147-A177-3AD203B41FA5}">
                      <a16:colId xmlns:a16="http://schemas.microsoft.com/office/drawing/2014/main" val="20003"/>
                    </a:ext>
                  </a:extLst>
                </a:gridCol>
                <a:gridCol w="381000">
                  <a:extLst>
                    <a:ext uri="{9D8B030D-6E8A-4147-A177-3AD203B41FA5}">
                      <a16:colId xmlns:a16="http://schemas.microsoft.com/office/drawing/2014/main" val="20004"/>
                    </a:ext>
                  </a:extLst>
                </a:gridCol>
                <a:gridCol w="114300">
                  <a:extLst>
                    <a:ext uri="{9D8B030D-6E8A-4147-A177-3AD203B41FA5}">
                      <a16:colId xmlns:a16="http://schemas.microsoft.com/office/drawing/2014/main" val="20005"/>
                    </a:ext>
                  </a:extLst>
                </a:gridCol>
                <a:gridCol w="381000">
                  <a:extLst>
                    <a:ext uri="{9D8B030D-6E8A-4147-A177-3AD203B41FA5}">
                      <a16:colId xmlns:a16="http://schemas.microsoft.com/office/drawing/2014/main" val="20006"/>
                    </a:ext>
                  </a:extLst>
                </a:gridCol>
                <a:gridCol w="381000">
                  <a:extLst>
                    <a:ext uri="{9D8B030D-6E8A-4147-A177-3AD203B41FA5}">
                      <a16:colId xmlns:a16="http://schemas.microsoft.com/office/drawing/2014/main" val="20007"/>
                    </a:ext>
                  </a:extLst>
                </a:gridCol>
                <a:gridCol w="114300">
                  <a:extLst>
                    <a:ext uri="{9D8B030D-6E8A-4147-A177-3AD203B41FA5}">
                      <a16:colId xmlns:a16="http://schemas.microsoft.com/office/drawing/2014/main" val="20008"/>
                    </a:ext>
                  </a:extLst>
                </a:gridCol>
                <a:gridCol w="381000">
                  <a:extLst>
                    <a:ext uri="{9D8B030D-6E8A-4147-A177-3AD203B41FA5}">
                      <a16:colId xmlns:a16="http://schemas.microsoft.com/office/drawing/2014/main" val="20009"/>
                    </a:ext>
                  </a:extLst>
                </a:gridCol>
                <a:gridCol w="381000">
                  <a:extLst>
                    <a:ext uri="{9D8B030D-6E8A-4147-A177-3AD203B41FA5}">
                      <a16:colId xmlns:a16="http://schemas.microsoft.com/office/drawing/2014/main" val="20010"/>
                    </a:ext>
                  </a:extLst>
                </a:gridCol>
                <a:gridCol w="381000">
                  <a:extLst>
                    <a:ext uri="{9D8B030D-6E8A-4147-A177-3AD203B41FA5}">
                      <a16:colId xmlns:a16="http://schemas.microsoft.com/office/drawing/2014/main" val="20011"/>
                    </a:ext>
                  </a:extLst>
                </a:gridCol>
                <a:gridCol w="114300">
                  <a:extLst>
                    <a:ext uri="{9D8B030D-6E8A-4147-A177-3AD203B41FA5}">
                      <a16:colId xmlns:a16="http://schemas.microsoft.com/office/drawing/2014/main" val="20012"/>
                    </a:ext>
                  </a:extLst>
                </a:gridCol>
                <a:gridCol w="381000">
                  <a:extLst>
                    <a:ext uri="{9D8B030D-6E8A-4147-A177-3AD203B41FA5}">
                      <a16:colId xmlns:a16="http://schemas.microsoft.com/office/drawing/2014/main" val="20013"/>
                    </a:ext>
                  </a:extLst>
                </a:gridCol>
                <a:gridCol w="381000">
                  <a:extLst>
                    <a:ext uri="{9D8B030D-6E8A-4147-A177-3AD203B41FA5}">
                      <a16:colId xmlns:a16="http://schemas.microsoft.com/office/drawing/2014/main" val="20014"/>
                    </a:ext>
                  </a:extLst>
                </a:gridCol>
                <a:gridCol w="381000">
                  <a:extLst>
                    <a:ext uri="{9D8B030D-6E8A-4147-A177-3AD203B41FA5}">
                      <a16:colId xmlns:a16="http://schemas.microsoft.com/office/drawing/2014/main" val="20015"/>
                    </a:ext>
                  </a:extLst>
                </a:gridCol>
                <a:gridCol w="381000">
                  <a:extLst>
                    <a:ext uri="{9D8B030D-6E8A-4147-A177-3AD203B41FA5}">
                      <a16:colId xmlns:a16="http://schemas.microsoft.com/office/drawing/2014/main" val="20016"/>
                    </a:ext>
                  </a:extLst>
                </a:gridCol>
                <a:gridCol w="381000">
                  <a:extLst>
                    <a:ext uri="{9D8B030D-6E8A-4147-A177-3AD203B41FA5}">
                      <a16:colId xmlns:a16="http://schemas.microsoft.com/office/drawing/2014/main" val="20017"/>
                    </a:ext>
                  </a:extLst>
                </a:gridCol>
                <a:gridCol w="114300">
                  <a:extLst>
                    <a:ext uri="{9D8B030D-6E8A-4147-A177-3AD203B41FA5}">
                      <a16:colId xmlns:a16="http://schemas.microsoft.com/office/drawing/2014/main" val="20018"/>
                    </a:ext>
                  </a:extLst>
                </a:gridCol>
                <a:gridCol w="381000">
                  <a:extLst>
                    <a:ext uri="{9D8B030D-6E8A-4147-A177-3AD203B41FA5}">
                      <a16:colId xmlns:a16="http://schemas.microsoft.com/office/drawing/2014/main" val="20019"/>
                    </a:ext>
                  </a:extLst>
                </a:gridCol>
                <a:gridCol w="381000">
                  <a:extLst>
                    <a:ext uri="{9D8B030D-6E8A-4147-A177-3AD203B41FA5}">
                      <a16:colId xmlns:a16="http://schemas.microsoft.com/office/drawing/2014/main" val="20020"/>
                    </a:ext>
                  </a:extLst>
                </a:gridCol>
                <a:gridCol w="381000">
                  <a:extLst>
                    <a:ext uri="{9D8B030D-6E8A-4147-A177-3AD203B41FA5}">
                      <a16:colId xmlns:a16="http://schemas.microsoft.com/office/drawing/2014/main" val="20021"/>
                    </a:ext>
                  </a:extLst>
                </a:gridCol>
                <a:gridCol w="114300">
                  <a:extLst>
                    <a:ext uri="{9D8B030D-6E8A-4147-A177-3AD203B41FA5}">
                      <a16:colId xmlns:a16="http://schemas.microsoft.com/office/drawing/2014/main" val="20022"/>
                    </a:ext>
                  </a:extLst>
                </a:gridCol>
              </a:tblGrid>
              <a:tr h="238125">
                <a:tc rowSpan="2">
                  <a:txBody>
                    <a:bodyPr/>
                    <a:lstStyle/>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gn="ctr" fontAlgn="b"/>
                      <a:r>
                        <a:rPr lang="en-GB" sz="1300" u="none" strike="noStrike">
                          <a:effectLst/>
                        </a:rPr>
                        <a:t>Overall</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rowSpan="4">
                  <a:txBody>
                    <a:bodyPr/>
                    <a:lstStyle/>
                    <a:p>
                      <a:pPr lvl="0" algn="ctr" fontAlgn="b"/>
                      <a:r>
                        <a:rPr lang="en-GB" sz="1300" u="none" strike="noStrike" dirty="0">
                          <a:effectLst/>
                        </a:rPr>
                        <a:t> </a:t>
                      </a:r>
                      <a:endParaRPr lang="en-GB" sz="1300" b="0" i="0" u="none" strike="noStrike" dirty="0">
                        <a:solidFill>
                          <a:srgbClr val="000000"/>
                        </a:solidFill>
                        <a:effectLst/>
                        <a:latin typeface="Calibri"/>
                      </a:endParaRPr>
                    </a:p>
                    <a:p>
                      <a:pPr lvl="0" algn="ctr" fontAlgn="b"/>
                      <a:r>
                        <a:rPr lang="en-GB" sz="1100" u="none" strike="noStrike" dirty="0">
                          <a:effectLst/>
                        </a:rPr>
                        <a:t> </a:t>
                      </a:r>
                      <a:endParaRPr lang="en-GB" sz="1100" b="0" i="0" u="none" strike="noStrike" dirty="0">
                        <a:solidFill>
                          <a:srgbClr val="000000"/>
                        </a:solidFill>
                        <a:effectLst/>
                        <a:latin typeface="Calibri"/>
                      </a:endParaRPr>
                    </a:p>
                    <a:p>
                      <a:pPr lvl="0" algn="ctr" fontAlgn="b"/>
                      <a:r>
                        <a:rPr lang="en-GB" sz="1100" u="none" strike="noStrike" dirty="0">
                          <a:effectLst/>
                        </a:rPr>
                        <a:t> </a:t>
                      </a:r>
                      <a:endParaRPr lang="en-GB" sz="1100" b="0" i="0" u="none" strike="noStrike" dirty="0">
                        <a:solidFill>
                          <a:srgbClr val="000000"/>
                        </a:solidFill>
                        <a:effectLst/>
                        <a:latin typeface="Calibri"/>
                      </a:endParaRPr>
                    </a:p>
                    <a:p>
                      <a:pPr lvl="0"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fontAlgn="b"/>
                      <a:r>
                        <a:rPr lang="en-GB" sz="1300" u="none" strike="noStrike" dirty="0">
                          <a:effectLst/>
                        </a:rPr>
                        <a:t>Regulators</a:t>
                      </a:r>
                      <a:endParaRPr lang="en-GB" sz="13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rowSpan="4">
                  <a:txBody>
                    <a:bodyPr/>
                    <a:lstStyle/>
                    <a:p>
                      <a:pPr lvl="0" algn="ctr" fontAlgn="b"/>
                      <a:r>
                        <a:rPr lang="en-GB" sz="1300" u="none" strike="noStrike" dirty="0">
                          <a:effectLst/>
                        </a:rPr>
                        <a:t> </a:t>
                      </a:r>
                      <a:endParaRPr lang="en-GB" sz="1300" b="0" i="0" u="none" strike="noStrike" dirty="0">
                        <a:solidFill>
                          <a:srgbClr val="000000"/>
                        </a:solidFill>
                        <a:effectLst/>
                        <a:latin typeface="Calibri"/>
                      </a:endParaRPr>
                    </a:p>
                    <a:p>
                      <a:pPr lvl="0" algn="ctr" fontAlgn="b"/>
                      <a:r>
                        <a:rPr lang="en-GB" sz="1100" u="none" strike="noStrike" dirty="0">
                          <a:effectLst/>
                        </a:rPr>
                        <a:t> </a:t>
                      </a:r>
                      <a:endParaRPr lang="en-GB" sz="1100" b="0" i="0" u="none" strike="noStrike" dirty="0">
                        <a:solidFill>
                          <a:srgbClr val="000000"/>
                        </a:solidFill>
                        <a:effectLst/>
                        <a:latin typeface="Calibri"/>
                      </a:endParaRPr>
                    </a:p>
                    <a:p>
                      <a:pPr lvl="0" algn="ctr" fontAlgn="b"/>
                      <a:r>
                        <a:rPr lang="en-GB" sz="1100" u="none" strike="noStrike" dirty="0">
                          <a:effectLst/>
                        </a:rPr>
                        <a:t> </a:t>
                      </a:r>
                      <a:endParaRPr lang="en-GB" sz="1100" b="0" i="0" u="none" strike="noStrike" dirty="0">
                        <a:solidFill>
                          <a:srgbClr val="000000"/>
                        </a:solidFill>
                        <a:effectLst/>
                        <a:latin typeface="Calibri"/>
                      </a:endParaRPr>
                    </a:p>
                    <a:p>
                      <a:pPr lvl="0"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b"/>
                      <a:r>
                        <a:rPr lang="en-GB" sz="1300" u="none" strike="noStrike">
                          <a:effectLst/>
                        </a:rPr>
                        <a:t>Services</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rowSpan="4">
                  <a:txBody>
                    <a:bodyPr/>
                    <a:lstStyle/>
                    <a:p>
                      <a:pPr lvl="0" algn="ctr" fontAlgn="b"/>
                      <a:r>
                        <a:rPr lang="en-GB" sz="1300" u="none" strike="noStrike" dirty="0">
                          <a:effectLst/>
                        </a:rPr>
                        <a:t> </a:t>
                      </a:r>
                      <a:endParaRPr lang="en-GB" sz="1300" b="0" i="0" u="none" strike="noStrike" dirty="0">
                        <a:solidFill>
                          <a:srgbClr val="000000"/>
                        </a:solidFill>
                        <a:effectLst/>
                        <a:latin typeface="Calibri"/>
                      </a:endParaRPr>
                    </a:p>
                    <a:p>
                      <a:pPr lvl="0" algn="ctr" fontAlgn="b"/>
                      <a:r>
                        <a:rPr lang="en-GB" sz="1100" u="none" strike="noStrike" dirty="0">
                          <a:effectLst/>
                        </a:rPr>
                        <a:t> </a:t>
                      </a:r>
                      <a:endParaRPr lang="en-GB" sz="1100" b="0" i="0" u="none" strike="noStrike" dirty="0">
                        <a:solidFill>
                          <a:srgbClr val="000000"/>
                        </a:solidFill>
                        <a:effectLst/>
                        <a:latin typeface="Calibri"/>
                      </a:endParaRPr>
                    </a:p>
                    <a:p>
                      <a:pPr lvl="0" algn="ctr" fontAlgn="b"/>
                      <a:r>
                        <a:rPr lang="en-GB" sz="1100" u="none" strike="noStrike" dirty="0">
                          <a:effectLst/>
                        </a:rPr>
                        <a:t> </a:t>
                      </a:r>
                      <a:endParaRPr lang="en-GB" sz="1100" b="0" i="0" u="none" strike="noStrike" dirty="0">
                        <a:solidFill>
                          <a:srgbClr val="000000"/>
                        </a:solidFill>
                        <a:effectLst/>
                        <a:latin typeface="Calibri"/>
                      </a:endParaRPr>
                    </a:p>
                    <a:p>
                      <a:pPr lvl="0"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algn="ctr" fontAlgn="b"/>
                      <a:r>
                        <a:rPr lang="en-GB" sz="1300" u="none" strike="noStrike">
                          <a:effectLst/>
                        </a:rPr>
                        <a:t>Finance</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rowSpan="4">
                  <a:txBody>
                    <a:bodyPr/>
                    <a:lstStyle/>
                    <a:p>
                      <a:pPr lvl="0" algn="ctr" fontAlgn="b"/>
                      <a:r>
                        <a:rPr lang="en-GB" sz="1300" u="none" strike="noStrike" dirty="0">
                          <a:effectLst/>
                        </a:rPr>
                        <a:t> </a:t>
                      </a:r>
                      <a:endParaRPr lang="en-GB" sz="1300" b="0" i="0" u="none" strike="noStrike" dirty="0">
                        <a:solidFill>
                          <a:srgbClr val="000000"/>
                        </a:solidFill>
                        <a:effectLst/>
                        <a:latin typeface="Calibri"/>
                      </a:endParaRPr>
                    </a:p>
                    <a:p>
                      <a:pPr lvl="0" algn="ctr" fontAlgn="b"/>
                      <a:r>
                        <a:rPr lang="en-GB" sz="1100" u="none" strike="noStrike" dirty="0">
                          <a:effectLst/>
                        </a:rPr>
                        <a:t> </a:t>
                      </a:r>
                      <a:endParaRPr lang="en-GB" sz="1100" b="0" i="0" u="none" strike="noStrike" dirty="0">
                        <a:solidFill>
                          <a:srgbClr val="000000"/>
                        </a:solidFill>
                        <a:effectLst/>
                        <a:latin typeface="Calibri"/>
                      </a:endParaRPr>
                    </a:p>
                    <a:p>
                      <a:pPr lvl="0" algn="ctr" fontAlgn="b"/>
                      <a:r>
                        <a:rPr lang="en-GB" sz="1100" u="none" strike="noStrike" dirty="0">
                          <a:effectLst/>
                        </a:rPr>
                        <a:t> </a:t>
                      </a:r>
                      <a:endParaRPr lang="en-GB" sz="1100" b="0" i="0" u="none" strike="noStrike" dirty="0">
                        <a:solidFill>
                          <a:srgbClr val="000000"/>
                        </a:solidFill>
                        <a:effectLst/>
                        <a:latin typeface="Calibri"/>
                      </a:endParaRPr>
                    </a:p>
                    <a:p>
                      <a:pPr lvl="0"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b"/>
                      <a:r>
                        <a:rPr lang="en-GB" sz="1300" u="none" strike="noStrike">
                          <a:effectLst/>
                        </a:rPr>
                        <a:t>Functions</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rowSpan="4">
                  <a:txBody>
                    <a:bodyPr/>
                    <a:lstStyle/>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562100">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b"/>
                      <a:r>
                        <a:rPr lang="en-GB" sz="1100" u="none" strike="noStrike" dirty="0">
                          <a:effectLst/>
                        </a:rPr>
                        <a:t>Strategy</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b"/>
                      <a:r>
                        <a:rPr lang="en-GB" sz="1100" u="none" strike="noStrike" dirty="0">
                          <a:effectLst/>
                        </a:rPr>
                        <a:t>Business Development</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b"/>
                      <a:r>
                        <a:rPr lang="en-GB" sz="1100" u="none" strike="noStrike" dirty="0">
                          <a:effectLst/>
                        </a:rPr>
                        <a:t>Ethos</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b"/>
                      <a:r>
                        <a:rPr lang="en-GB" sz="1100" u="none" strike="noStrike" dirty="0">
                          <a:effectLst/>
                        </a:rPr>
                        <a:t>Risk</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b"/>
                      <a:r>
                        <a:rPr lang="en-GB" sz="1100" u="none" strike="noStrike" dirty="0">
                          <a:effectLst/>
                        </a:rPr>
                        <a:t>Compliance</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b"/>
                      <a:r>
                        <a:rPr lang="en-GB" sz="1100" u="none" strike="noStrike" dirty="0">
                          <a:effectLst/>
                        </a:rPr>
                        <a:t>CQC</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b"/>
                      <a:r>
                        <a:rPr lang="en-GB" sz="1100" u="none" strike="noStrike" dirty="0">
                          <a:effectLst/>
                        </a:rPr>
                        <a:t>Care</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b"/>
                      <a:r>
                        <a:rPr lang="en-GB" sz="1100" u="none" strike="noStrike" dirty="0">
                          <a:effectLst/>
                        </a:rPr>
                        <a:t>Disability</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b"/>
                      <a:r>
                        <a:rPr lang="en-GB" sz="1100" u="none" strike="noStrike" dirty="0">
                          <a:effectLst/>
                        </a:rPr>
                        <a:t>Health</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b"/>
                      <a:r>
                        <a:rPr lang="en-GB" sz="1100" u="none" strike="noStrike" dirty="0">
                          <a:effectLst/>
                        </a:rPr>
                        <a:t>Investments</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b"/>
                      <a:r>
                        <a:rPr lang="en-GB" sz="1100" u="none" strike="noStrike" dirty="0">
                          <a:effectLst/>
                        </a:rPr>
                        <a:t>Fundraising</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b"/>
                      <a:r>
                        <a:rPr lang="en-GB" sz="1100" u="none" strike="noStrike" dirty="0">
                          <a:effectLst/>
                        </a:rPr>
                        <a:t>Finance</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b"/>
                      <a:r>
                        <a:rPr lang="en-GB" sz="1100" u="none" strike="noStrike" dirty="0">
                          <a:effectLst/>
                        </a:rPr>
                        <a:t>Audit</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b"/>
                      <a:r>
                        <a:rPr lang="en-GB" sz="1100" u="none" strike="noStrike" dirty="0">
                          <a:effectLst/>
                        </a:rPr>
                        <a:t>Budgets</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b"/>
                      <a:r>
                        <a:rPr lang="en-GB" sz="1100" u="none" strike="noStrike" dirty="0">
                          <a:effectLst/>
                        </a:rPr>
                        <a:t>Property</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b"/>
                      <a:r>
                        <a:rPr lang="en-GB" sz="1100" u="none" strike="noStrike" dirty="0">
                          <a:effectLst/>
                        </a:rPr>
                        <a:t>HR</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b"/>
                      <a:r>
                        <a:rPr lang="en-GB" sz="1100" u="none" strike="noStrike" dirty="0">
                          <a:effectLst/>
                        </a:rPr>
                        <a:t>Comms and Marketing</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l" fontAlgn="b"/>
                      <a:r>
                        <a:rPr lang="en-GB" sz="1100" u="none" strike="noStrike">
                          <a:effectLst/>
                        </a:rPr>
                        <a:t>Experienced</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5</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5</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4</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5</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1</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0</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5</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1</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1</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l" fontAlgn="b"/>
                      <a:r>
                        <a:rPr lang="en-GB" sz="1100" u="none" strike="noStrike">
                          <a:effectLst/>
                        </a:rPr>
                        <a:t>Interested</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4</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2</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0</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2</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2</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5" name="Content Placeholder 4"/>
          <p:cNvSpPr>
            <a:spLocks noGrp="1"/>
          </p:cNvSpPr>
          <p:nvPr>
            <p:ph idx="1"/>
          </p:nvPr>
        </p:nvSpPr>
        <p:spPr>
          <a:xfrm>
            <a:off x="838200" y="3428999"/>
            <a:ext cx="10515600" cy="2747963"/>
          </a:xfrm>
        </p:spPr>
        <p:txBody>
          <a:bodyPr/>
          <a:lstStyle/>
          <a:p>
            <a:r>
              <a:rPr lang="en-GB" dirty="0"/>
              <a:t>The absence of "Legal" was noted</a:t>
            </a:r>
          </a:p>
          <a:p>
            <a:r>
              <a:rPr lang="en-GB" dirty="0"/>
              <a:t>IT and related matters not covered or included in Comms and Marketing but a "Digital Strategy" is required and no trustee has that background.</a:t>
            </a:r>
          </a:p>
          <a:p>
            <a:r>
              <a:rPr lang="en-GB" dirty="0"/>
              <a:t>The issues around diversity would not be highlighted by this purely skills-based approach</a:t>
            </a:r>
          </a:p>
        </p:txBody>
      </p:sp>
    </p:spTree>
    <p:extLst>
      <p:ext uri="{BB962C8B-B14F-4D97-AF65-F5344CB8AC3E}">
        <p14:creationId xmlns:p14="http://schemas.microsoft.com/office/powerpoint/2010/main" val="1913705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left)">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wipe(left)">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817926459"/>
              </p:ext>
            </p:extLst>
          </p:nvPr>
        </p:nvGraphicFramePr>
        <p:xfrm>
          <a:off x="1657350" y="836712"/>
          <a:ext cx="8877300" cy="2181225"/>
        </p:xfrm>
        <a:graphic>
          <a:graphicData uri="http://schemas.openxmlformats.org/drawingml/2006/table">
            <a:tbl>
              <a:tblPr>
                <a:tableStyleId>{5C22544A-7EE6-4342-B048-85BDC9FD1C3A}</a:tableStyleId>
              </a:tblPr>
              <a:tblGrid>
                <a:gridCol w="1828800">
                  <a:extLst>
                    <a:ext uri="{9D8B030D-6E8A-4147-A177-3AD203B41FA5}">
                      <a16:colId xmlns:a16="http://schemas.microsoft.com/office/drawing/2014/main" val="20000"/>
                    </a:ext>
                  </a:extLst>
                </a:gridCol>
                <a:gridCol w="381000">
                  <a:extLst>
                    <a:ext uri="{9D8B030D-6E8A-4147-A177-3AD203B41FA5}">
                      <a16:colId xmlns:a16="http://schemas.microsoft.com/office/drawing/2014/main" val="20001"/>
                    </a:ext>
                  </a:extLst>
                </a:gridCol>
                <a:gridCol w="381000">
                  <a:extLst>
                    <a:ext uri="{9D8B030D-6E8A-4147-A177-3AD203B41FA5}">
                      <a16:colId xmlns:a16="http://schemas.microsoft.com/office/drawing/2014/main" val="20002"/>
                    </a:ext>
                  </a:extLst>
                </a:gridCol>
                <a:gridCol w="381000">
                  <a:extLst>
                    <a:ext uri="{9D8B030D-6E8A-4147-A177-3AD203B41FA5}">
                      <a16:colId xmlns:a16="http://schemas.microsoft.com/office/drawing/2014/main" val="20003"/>
                    </a:ext>
                  </a:extLst>
                </a:gridCol>
                <a:gridCol w="381000">
                  <a:extLst>
                    <a:ext uri="{9D8B030D-6E8A-4147-A177-3AD203B41FA5}">
                      <a16:colId xmlns:a16="http://schemas.microsoft.com/office/drawing/2014/main" val="20004"/>
                    </a:ext>
                  </a:extLst>
                </a:gridCol>
                <a:gridCol w="114300">
                  <a:extLst>
                    <a:ext uri="{9D8B030D-6E8A-4147-A177-3AD203B41FA5}">
                      <a16:colId xmlns:a16="http://schemas.microsoft.com/office/drawing/2014/main" val="20005"/>
                    </a:ext>
                  </a:extLst>
                </a:gridCol>
                <a:gridCol w="381000">
                  <a:extLst>
                    <a:ext uri="{9D8B030D-6E8A-4147-A177-3AD203B41FA5}">
                      <a16:colId xmlns:a16="http://schemas.microsoft.com/office/drawing/2014/main" val="20006"/>
                    </a:ext>
                  </a:extLst>
                </a:gridCol>
                <a:gridCol w="381000">
                  <a:extLst>
                    <a:ext uri="{9D8B030D-6E8A-4147-A177-3AD203B41FA5}">
                      <a16:colId xmlns:a16="http://schemas.microsoft.com/office/drawing/2014/main" val="20007"/>
                    </a:ext>
                  </a:extLst>
                </a:gridCol>
                <a:gridCol w="114300">
                  <a:extLst>
                    <a:ext uri="{9D8B030D-6E8A-4147-A177-3AD203B41FA5}">
                      <a16:colId xmlns:a16="http://schemas.microsoft.com/office/drawing/2014/main" val="20008"/>
                    </a:ext>
                  </a:extLst>
                </a:gridCol>
                <a:gridCol w="381000">
                  <a:extLst>
                    <a:ext uri="{9D8B030D-6E8A-4147-A177-3AD203B41FA5}">
                      <a16:colId xmlns:a16="http://schemas.microsoft.com/office/drawing/2014/main" val="20009"/>
                    </a:ext>
                  </a:extLst>
                </a:gridCol>
                <a:gridCol w="381000">
                  <a:extLst>
                    <a:ext uri="{9D8B030D-6E8A-4147-A177-3AD203B41FA5}">
                      <a16:colId xmlns:a16="http://schemas.microsoft.com/office/drawing/2014/main" val="20010"/>
                    </a:ext>
                  </a:extLst>
                </a:gridCol>
                <a:gridCol w="381000">
                  <a:extLst>
                    <a:ext uri="{9D8B030D-6E8A-4147-A177-3AD203B41FA5}">
                      <a16:colId xmlns:a16="http://schemas.microsoft.com/office/drawing/2014/main" val="20011"/>
                    </a:ext>
                  </a:extLst>
                </a:gridCol>
                <a:gridCol w="114300">
                  <a:extLst>
                    <a:ext uri="{9D8B030D-6E8A-4147-A177-3AD203B41FA5}">
                      <a16:colId xmlns:a16="http://schemas.microsoft.com/office/drawing/2014/main" val="20012"/>
                    </a:ext>
                  </a:extLst>
                </a:gridCol>
                <a:gridCol w="381000">
                  <a:extLst>
                    <a:ext uri="{9D8B030D-6E8A-4147-A177-3AD203B41FA5}">
                      <a16:colId xmlns:a16="http://schemas.microsoft.com/office/drawing/2014/main" val="20013"/>
                    </a:ext>
                  </a:extLst>
                </a:gridCol>
                <a:gridCol w="381000">
                  <a:extLst>
                    <a:ext uri="{9D8B030D-6E8A-4147-A177-3AD203B41FA5}">
                      <a16:colId xmlns:a16="http://schemas.microsoft.com/office/drawing/2014/main" val="20014"/>
                    </a:ext>
                  </a:extLst>
                </a:gridCol>
                <a:gridCol w="381000">
                  <a:extLst>
                    <a:ext uri="{9D8B030D-6E8A-4147-A177-3AD203B41FA5}">
                      <a16:colId xmlns:a16="http://schemas.microsoft.com/office/drawing/2014/main" val="20015"/>
                    </a:ext>
                  </a:extLst>
                </a:gridCol>
                <a:gridCol w="381000">
                  <a:extLst>
                    <a:ext uri="{9D8B030D-6E8A-4147-A177-3AD203B41FA5}">
                      <a16:colId xmlns:a16="http://schemas.microsoft.com/office/drawing/2014/main" val="20016"/>
                    </a:ext>
                  </a:extLst>
                </a:gridCol>
                <a:gridCol w="381000">
                  <a:extLst>
                    <a:ext uri="{9D8B030D-6E8A-4147-A177-3AD203B41FA5}">
                      <a16:colId xmlns:a16="http://schemas.microsoft.com/office/drawing/2014/main" val="20017"/>
                    </a:ext>
                  </a:extLst>
                </a:gridCol>
                <a:gridCol w="114300">
                  <a:extLst>
                    <a:ext uri="{9D8B030D-6E8A-4147-A177-3AD203B41FA5}">
                      <a16:colId xmlns:a16="http://schemas.microsoft.com/office/drawing/2014/main" val="20018"/>
                    </a:ext>
                  </a:extLst>
                </a:gridCol>
                <a:gridCol w="381000">
                  <a:extLst>
                    <a:ext uri="{9D8B030D-6E8A-4147-A177-3AD203B41FA5}">
                      <a16:colId xmlns:a16="http://schemas.microsoft.com/office/drawing/2014/main" val="20019"/>
                    </a:ext>
                  </a:extLst>
                </a:gridCol>
                <a:gridCol w="381000">
                  <a:extLst>
                    <a:ext uri="{9D8B030D-6E8A-4147-A177-3AD203B41FA5}">
                      <a16:colId xmlns:a16="http://schemas.microsoft.com/office/drawing/2014/main" val="20020"/>
                    </a:ext>
                  </a:extLst>
                </a:gridCol>
                <a:gridCol w="381000">
                  <a:extLst>
                    <a:ext uri="{9D8B030D-6E8A-4147-A177-3AD203B41FA5}">
                      <a16:colId xmlns:a16="http://schemas.microsoft.com/office/drawing/2014/main" val="20021"/>
                    </a:ext>
                  </a:extLst>
                </a:gridCol>
                <a:gridCol w="114300">
                  <a:extLst>
                    <a:ext uri="{9D8B030D-6E8A-4147-A177-3AD203B41FA5}">
                      <a16:colId xmlns:a16="http://schemas.microsoft.com/office/drawing/2014/main" val="20022"/>
                    </a:ext>
                  </a:extLst>
                </a:gridCol>
              </a:tblGrid>
              <a:tr h="238125">
                <a:tc rowSpan="2">
                  <a:txBody>
                    <a:bodyPr/>
                    <a:lstStyle/>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gn="ctr" fontAlgn="b"/>
                      <a:r>
                        <a:rPr lang="en-GB" sz="1300" u="none" strike="noStrike">
                          <a:effectLst/>
                        </a:rPr>
                        <a:t>Overall</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fontAlgn="b"/>
                      <a:r>
                        <a:rPr lang="en-GB" sz="1300" u="none" strike="noStrike" dirty="0">
                          <a:effectLst/>
                        </a:rPr>
                        <a:t>Regulators</a:t>
                      </a:r>
                      <a:endParaRPr lang="en-GB" sz="13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b"/>
                      <a:r>
                        <a:rPr lang="en-GB" sz="1300" u="none" strike="noStrike">
                          <a:effectLst/>
                        </a:rPr>
                        <a:t>Services</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algn="ctr" fontAlgn="b"/>
                      <a:r>
                        <a:rPr lang="en-GB" sz="1300" u="none" strike="noStrike">
                          <a:effectLst/>
                        </a:rPr>
                        <a:t>Finance</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b"/>
                      <a:r>
                        <a:rPr lang="en-GB" sz="1300" u="none" strike="noStrike">
                          <a:effectLst/>
                        </a:rPr>
                        <a:t>Functions</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rowSpan="4">
                  <a:txBody>
                    <a:bodyPr/>
                    <a:lstStyle/>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562100">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Strategy</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Business Development</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Ethos</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Risk</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Compliance</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CQC</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Care</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Disability</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Health</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Investments</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Fundraising</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Finance</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Audit</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Budgets</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Property</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HR</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Comms and Marketing</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l" fontAlgn="b"/>
                      <a:r>
                        <a:rPr lang="en-GB" sz="1100" u="none" strike="noStrike">
                          <a:effectLst/>
                        </a:rPr>
                        <a:t>Experienced</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5</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5</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4</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5</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1</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0</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5</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1</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1</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l" fontAlgn="b"/>
                      <a:r>
                        <a:rPr lang="en-GB" sz="1100" u="none" strike="noStrike">
                          <a:effectLst/>
                        </a:rPr>
                        <a:t>Interested</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4</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2</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0</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2</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2</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4" name="Text Placeholder 3"/>
          <p:cNvSpPr>
            <a:spLocks noGrp="1"/>
          </p:cNvSpPr>
          <p:nvPr>
            <p:ph type="body" idx="1"/>
          </p:nvPr>
        </p:nvSpPr>
        <p:spPr>
          <a:xfrm>
            <a:off x="838200" y="3212975"/>
            <a:ext cx="10515600" cy="2963987"/>
          </a:xfrm>
        </p:spPr>
        <p:txBody>
          <a:bodyPr>
            <a:normAutofit/>
          </a:bodyPr>
          <a:lstStyle/>
          <a:p>
            <a:pPr marL="0" indent="0">
              <a:buNone/>
            </a:pPr>
            <a:r>
              <a:rPr lang="en-GB" dirty="0"/>
              <a:t>	</a:t>
            </a:r>
          </a:p>
          <a:p>
            <a:r>
              <a:rPr lang="en-GB" dirty="0"/>
              <a:t>Not everyone responded to this sheet (either only the other sheet or neither) but the answers were sufficient.</a:t>
            </a:r>
          </a:p>
          <a:p>
            <a:r>
              <a:rPr lang="en-GB" dirty="0"/>
              <a:t>Assuming that we need, ideally, 2 or more people  for each area, all areas are met except for Disability, Investments, Fundraising, Property, and Comms and Marketing.	</a:t>
            </a:r>
          </a:p>
        </p:txBody>
      </p:sp>
    </p:spTree>
    <p:extLst>
      <p:ext uri="{BB962C8B-B14F-4D97-AF65-F5344CB8AC3E}">
        <p14:creationId xmlns:p14="http://schemas.microsoft.com/office/powerpoint/2010/main" val="1081735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wipe(left)">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wipe(left)">
                                      <p:cBhvr>
                                        <p:cTn id="12"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723232036"/>
              </p:ext>
            </p:extLst>
          </p:nvPr>
        </p:nvGraphicFramePr>
        <p:xfrm>
          <a:off x="1657350" y="836712"/>
          <a:ext cx="8877300" cy="2181225"/>
        </p:xfrm>
        <a:graphic>
          <a:graphicData uri="http://schemas.openxmlformats.org/drawingml/2006/table">
            <a:tbl>
              <a:tblPr>
                <a:tableStyleId>{5C22544A-7EE6-4342-B048-85BDC9FD1C3A}</a:tableStyleId>
              </a:tblPr>
              <a:tblGrid>
                <a:gridCol w="1828800">
                  <a:extLst>
                    <a:ext uri="{9D8B030D-6E8A-4147-A177-3AD203B41FA5}">
                      <a16:colId xmlns:a16="http://schemas.microsoft.com/office/drawing/2014/main" val="20000"/>
                    </a:ext>
                  </a:extLst>
                </a:gridCol>
                <a:gridCol w="381000">
                  <a:extLst>
                    <a:ext uri="{9D8B030D-6E8A-4147-A177-3AD203B41FA5}">
                      <a16:colId xmlns:a16="http://schemas.microsoft.com/office/drawing/2014/main" val="20001"/>
                    </a:ext>
                  </a:extLst>
                </a:gridCol>
                <a:gridCol w="381000">
                  <a:extLst>
                    <a:ext uri="{9D8B030D-6E8A-4147-A177-3AD203B41FA5}">
                      <a16:colId xmlns:a16="http://schemas.microsoft.com/office/drawing/2014/main" val="20002"/>
                    </a:ext>
                  </a:extLst>
                </a:gridCol>
                <a:gridCol w="381000">
                  <a:extLst>
                    <a:ext uri="{9D8B030D-6E8A-4147-A177-3AD203B41FA5}">
                      <a16:colId xmlns:a16="http://schemas.microsoft.com/office/drawing/2014/main" val="20003"/>
                    </a:ext>
                  </a:extLst>
                </a:gridCol>
                <a:gridCol w="381000">
                  <a:extLst>
                    <a:ext uri="{9D8B030D-6E8A-4147-A177-3AD203B41FA5}">
                      <a16:colId xmlns:a16="http://schemas.microsoft.com/office/drawing/2014/main" val="20004"/>
                    </a:ext>
                  </a:extLst>
                </a:gridCol>
                <a:gridCol w="114300">
                  <a:extLst>
                    <a:ext uri="{9D8B030D-6E8A-4147-A177-3AD203B41FA5}">
                      <a16:colId xmlns:a16="http://schemas.microsoft.com/office/drawing/2014/main" val="20005"/>
                    </a:ext>
                  </a:extLst>
                </a:gridCol>
                <a:gridCol w="381000">
                  <a:extLst>
                    <a:ext uri="{9D8B030D-6E8A-4147-A177-3AD203B41FA5}">
                      <a16:colId xmlns:a16="http://schemas.microsoft.com/office/drawing/2014/main" val="20006"/>
                    </a:ext>
                  </a:extLst>
                </a:gridCol>
                <a:gridCol w="381000">
                  <a:extLst>
                    <a:ext uri="{9D8B030D-6E8A-4147-A177-3AD203B41FA5}">
                      <a16:colId xmlns:a16="http://schemas.microsoft.com/office/drawing/2014/main" val="20007"/>
                    </a:ext>
                  </a:extLst>
                </a:gridCol>
                <a:gridCol w="114300">
                  <a:extLst>
                    <a:ext uri="{9D8B030D-6E8A-4147-A177-3AD203B41FA5}">
                      <a16:colId xmlns:a16="http://schemas.microsoft.com/office/drawing/2014/main" val="20008"/>
                    </a:ext>
                  </a:extLst>
                </a:gridCol>
                <a:gridCol w="381000">
                  <a:extLst>
                    <a:ext uri="{9D8B030D-6E8A-4147-A177-3AD203B41FA5}">
                      <a16:colId xmlns:a16="http://schemas.microsoft.com/office/drawing/2014/main" val="20009"/>
                    </a:ext>
                  </a:extLst>
                </a:gridCol>
                <a:gridCol w="381000">
                  <a:extLst>
                    <a:ext uri="{9D8B030D-6E8A-4147-A177-3AD203B41FA5}">
                      <a16:colId xmlns:a16="http://schemas.microsoft.com/office/drawing/2014/main" val="20010"/>
                    </a:ext>
                  </a:extLst>
                </a:gridCol>
                <a:gridCol w="381000">
                  <a:extLst>
                    <a:ext uri="{9D8B030D-6E8A-4147-A177-3AD203B41FA5}">
                      <a16:colId xmlns:a16="http://schemas.microsoft.com/office/drawing/2014/main" val="20011"/>
                    </a:ext>
                  </a:extLst>
                </a:gridCol>
                <a:gridCol w="114300">
                  <a:extLst>
                    <a:ext uri="{9D8B030D-6E8A-4147-A177-3AD203B41FA5}">
                      <a16:colId xmlns:a16="http://schemas.microsoft.com/office/drawing/2014/main" val="20012"/>
                    </a:ext>
                  </a:extLst>
                </a:gridCol>
                <a:gridCol w="381000">
                  <a:extLst>
                    <a:ext uri="{9D8B030D-6E8A-4147-A177-3AD203B41FA5}">
                      <a16:colId xmlns:a16="http://schemas.microsoft.com/office/drawing/2014/main" val="20013"/>
                    </a:ext>
                  </a:extLst>
                </a:gridCol>
                <a:gridCol w="381000">
                  <a:extLst>
                    <a:ext uri="{9D8B030D-6E8A-4147-A177-3AD203B41FA5}">
                      <a16:colId xmlns:a16="http://schemas.microsoft.com/office/drawing/2014/main" val="20014"/>
                    </a:ext>
                  </a:extLst>
                </a:gridCol>
                <a:gridCol w="381000">
                  <a:extLst>
                    <a:ext uri="{9D8B030D-6E8A-4147-A177-3AD203B41FA5}">
                      <a16:colId xmlns:a16="http://schemas.microsoft.com/office/drawing/2014/main" val="20015"/>
                    </a:ext>
                  </a:extLst>
                </a:gridCol>
                <a:gridCol w="381000">
                  <a:extLst>
                    <a:ext uri="{9D8B030D-6E8A-4147-A177-3AD203B41FA5}">
                      <a16:colId xmlns:a16="http://schemas.microsoft.com/office/drawing/2014/main" val="20016"/>
                    </a:ext>
                  </a:extLst>
                </a:gridCol>
                <a:gridCol w="381000">
                  <a:extLst>
                    <a:ext uri="{9D8B030D-6E8A-4147-A177-3AD203B41FA5}">
                      <a16:colId xmlns:a16="http://schemas.microsoft.com/office/drawing/2014/main" val="20017"/>
                    </a:ext>
                  </a:extLst>
                </a:gridCol>
                <a:gridCol w="114300">
                  <a:extLst>
                    <a:ext uri="{9D8B030D-6E8A-4147-A177-3AD203B41FA5}">
                      <a16:colId xmlns:a16="http://schemas.microsoft.com/office/drawing/2014/main" val="20018"/>
                    </a:ext>
                  </a:extLst>
                </a:gridCol>
                <a:gridCol w="381000">
                  <a:extLst>
                    <a:ext uri="{9D8B030D-6E8A-4147-A177-3AD203B41FA5}">
                      <a16:colId xmlns:a16="http://schemas.microsoft.com/office/drawing/2014/main" val="20019"/>
                    </a:ext>
                  </a:extLst>
                </a:gridCol>
                <a:gridCol w="381000">
                  <a:extLst>
                    <a:ext uri="{9D8B030D-6E8A-4147-A177-3AD203B41FA5}">
                      <a16:colId xmlns:a16="http://schemas.microsoft.com/office/drawing/2014/main" val="20020"/>
                    </a:ext>
                  </a:extLst>
                </a:gridCol>
                <a:gridCol w="381000">
                  <a:extLst>
                    <a:ext uri="{9D8B030D-6E8A-4147-A177-3AD203B41FA5}">
                      <a16:colId xmlns:a16="http://schemas.microsoft.com/office/drawing/2014/main" val="20021"/>
                    </a:ext>
                  </a:extLst>
                </a:gridCol>
                <a:gridCol w="114300">
                  <a:extLst>
                    <a:ext uri="{9D8B030D-6E8A-4147-A177-3AD203B41FA5}">
                      <a16:colId xmlns:a16="http://schemas.microsoft.com/office/drawing/2014/main" val="20022"/>
                    </a:ext>
                  </a:extLst>
                </a:gridCol>
              </a:tblGrid>
              <a:tr h="238125">
                <a:tc rowSpan="2">
                  <a:txBody>
                    <a:bodyPr/>
                    <a:lstStyle/>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gn="ctr" fontAlgn="b"/>
                      <a:r>
                        <a:rPr lang="en-GB" sz="1300" u="none" strike="noStrike">
                          <a:effectLst/>
                        </a:rPr>
                        <a:t>Overall</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fontAlgn="b"/>
                      <a:r>
                        <a:rPr lang="en-GB" sz="1300" u="none" strike="noStrike" dirty="0">
                          <a:effectLst/>
                        </a:rPr>
                        <a:t>Regulators</a:t>
                      </a:r>
                      <a:endParaRPr lang="en-GB" sz="13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b"/>
                      <a:r>
                        <a:rPr lang="en-GB" sz="1300" u="none" strike="noStrike">
                          <a:effectLst/>
                        </a:rPr>
                        <a:t>Services</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algn="ctr" fontAlgn="b"/>
                      <a:r>
                        <a:rPr lang="en-GB" sz="1300" u="none" strike="noStrike">
                          <a:effectLst/>
                        </a:rPr>
                        <a:t>Finance</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b"/>
                      <a:r>
                        <a:rPr lang="en-GB" sz="1300" u="none" strike="noStrike">
                          <a:effectLst/>
                        </a:rPr>
                        <a:t>Functions</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rowSpan="4">
                  <a:txBody>
                    <a:bodyPr/>
                    <a:lstStyle/>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562100">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Strategy</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Business Development</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Ethos</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Risk</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Compliance</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CQC</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Care</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Disability</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Health</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Investments</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Fundraising</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Finance</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Audit</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Budgets</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Property</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HR</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Comms and Marketing</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l" fontAlgn="b"/>
                      <a:r>
                        <a:rPr lang="en-GB" sz="1100" u="none" strike="noStrike">
                          <a:effectLst/>
                        </a:rPr>
                        <a:t>Experienced</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5</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5</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4</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5</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1</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0</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5</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1</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1</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l" fontAlgn="b"/>
                      <a:r>
                        <a:rPr lang="en-GB" sz="1100" u="none" strike="noStrike">
                          <a:effectLst/>
                        </a:rPr>
                        <a:t>Interested</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4</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2</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0</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2</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2</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4" name="Text Placeholder 3"/>
          <p:cNvSpPr>
            <a:spLocks noGrp="1"/>
          </p:cNvSpPr>
          <p:nvPr>
            <p:ph type="body" idx="1"/>
          </p:nvPr>
        </p:nvSpPr>
        <p:spPr>
          <a:xfrm>
            <a:off x="838200" y="3212975"/>
            <a:ext cx="10515600" cy="2963987"/>
          </a:xfrm>
        </p:spPr>
        <p:txBody>
          <a:bodyPr>
            <a:normAutofit/>
          </a:bodyPr>
          <a:lstStyle/>
          <a:p>
            <a:r>
              <a:rPr lang="en-GB" dirty="0"/>
              <a:t>Because there is no list of the skills required (ideally against each project or initiative), we still do not know whether we have the right number of individuals with the skill, experience and/or interest to achieve what is intended.				</a:t>
            </a:r>
          </a:p>
        </p:txBody>
      </p:sp>
    </p:spTree>
    <p:extLst>
      <p:ext uri="{BB962C8B-B14F-4D97-AF65-F5344CB8AC3E}">
        <p14:creationId xmlns:p14="http://schemas.microsoft.com/office/powerpoint/2010/main" val="3350234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508422106"/>
              </p:ext>
            </p:extLst>
          </p:nvPr>
        </p:nvGraphicFramePr>
        <p:xfrm>
          <a:off x="1657350" y="836712"/>
          <a:ext cx="8877300" cy="2181225"/>
        </p:xfrm>
        <a:graphic>
          <a:graphicData uri="http://schemas.openxmlformats.org/drawingml/2006/table">
            <a:tbl>
              <a:tblPr>
                <a:tableStyleId>{5C22544A-7EE6-4342-B048-85BDC9FD1C3A}</a:tableStyleId>
              </a:tblPr>
              <a:tblGrid>
                <a:gridCol w="1828800">
                  <a:extLst>
                    <a:ext uri="{9D8B030D-6E8A-4147-A177-3AD203B41FA5}">
                      <a16:colId xmlns:a16="http://schemas.microsoft.com/office/drawing/2014/main" val="20000"/>
                    </a:ext>
                  </a:extLst>
                </a:gridCol>
                <a:gridCol w="381000">
                  <a:extLst>
                    <a:ext uri="{9D8B030D-6E8A-4147-A177-3AD203B41FA5}">
                      <a16:colId xmlns:a16="http://schemas.microsoft.com/office/drawing/2014/main" val="20001"/>
                    </a:ext>
                  </a:extLst>
                </a:gridCol>
                <a:gridCol w="381000">
                  <a:extLst>
                    <a:ext uri="{9D8B030D-6E8A-4147-A177-3AD203B41FA5}">
                      <a16:colId xmlns:a16="http://schemas.microsoft.com/office/drawing/2014/main" val="20002"/>
                    </a:ext>
                  </a:extLst>
                </a:gridCol>
                <a:gridCol w="381000">
                  <a:extLst>
                    <a:ext uri="{9D8B030D-6E8A-4147-A177-3AD203B41FA5}">
                      <a16:colId xmlns:a16="http://schemas.microsoft.com/office/drawing/2014/main" val="20003"/>
                    </a:ext>
                  </a:extLst>
                </a:gridCol>
                <a:gridCol w="381000">
                  <a:extLst>
                    <a:ext uri="{9D8B030D-6E8A-4147-A177-3AD203B41FA5}">
                      <a16:colId xmlns:a16="http://schemas.microsoft.com/office/drawing/2014/main" val="20004"/>
                    </a:ext>
                  </a:extLst>
                </a:gridCol>
                <a:gridCol w="114300">
                  <a:extLst>
                    <a:ext uri="{9D8B030D-6E8A-4147-A177-3AD203B41FA5}">
                      <a16:colId xmlns:a16="http://schemas.microsoft.com/office/drawing/2014/main" val="20005"/>
                    </a:ext>
                  </a:extLst>
                </a:gridCol>
                <a:gridCol w="381000">
                  <a:extLst>
                    <a:ext uri="{9D8B030D-6E8A-4147-A177-3AD203B41FA5}">
                      <a16:colId xmlns:a16="http://schemas.microsoft.com/office/drawing/2014/main" val="20006"/>
                    </a:ext>
                  </a:extLst>
                </a:gridCol>
                <a:gridCol w="381000">
                  <a:extLst>
                    <a:ext uri="{9D8B030D-6E8A-4147-A177-3AD203B41FA5}">
                      <a16:colId xmlns:a16="http://schemas.microsoft.com/office/drawing/2014/main" val="20007"/>
                    </a:ext>
                  </a:extLst>
                </a:gridCol>
                <a:gridCol w="114300">
                  <a:extLst>
                    <a:ext uri="{9D8B030D-6E8A-4147-A177-3AD203B41FA5}">
                      <a16:colId xmlns:a16="http://schemas.microsoft.com/office/drawing/2014/main" val="20008"/>
                    </a:ext>
                  </a:extLst>
                </a:gridCol>
                <a:gridCol w="381000">
                  <a:extLst>
                    <a:ext uri="{9D8B030D-6E8A-4147-A177-3AD203B41FA5}">
                      <a16:colId xmlns:a16="http://schemas.microsoft.com/office/drawing/2014/main" val="20009"/>
                    </a:ext>
                  </a:extLst>
                </a:gridCol>
                <a:gridCol w="381000">
                  <a:extLst>
                    <a:ext uri="{9D8B030D-6E8A-4147-A177-3AD203B41FA5}">
                      <a16:colId xmlns:a16="http://schemas.microsoft.com/office/drawing/2014/main" val="20010"/>
                    </a:ext>
                  </a:extLst>
                </a:gridCol>
                <a:gridCol w="381000">
                  <a:extLst>
                    <a:ext uri="{9D8B030D-6E8A-4147-A177-3AD203B41FA5}">
                      <a16:colId xmlns:a16="http://schemas.microsoft.com/office/drawing/2014/main" val="20011"/>
                    </a:ext>
                  </a:extLst>
                </a:gridCol>
                <a:gridCol w="114300">
                  <a:extLst>
                    <a:ext uri="{9D8B030D-6E8A-4147-A177-3AD203B41FA5}">
                      <a16:colId xmlns:a16="http://schemas.microsoft.com/office/drawing/2014/main" val="20012"/>
                    </a:ext>
                  </a:extLst>
                </a:gridCol>
                <a:gridCol w="381000">
                  <a:extLst>
                    <a:ext uri="{9D8B030D-6E8A-4147-A177-3AD203B41FA5}">
                      <a16:colId xmlns:a16="http://schemas.microsoft.com/office/drawing/2014/main" val="20013"/>
                    </a:ext>
                  </a:extLst>
                </a:gridCol>
                <a:gridCol w="381000">
                  <a:extLst>
                    <a:ext uri="{9D8B030D-6E8A-4147-A177-3AD203B41FA5}">
                      <a16:colId xmlns:a16="http://schemas.microsoft.com/office/drawing/2014/main" val="20014"/>
                    </a:ext>
                  </a:extLst>
                </a:gridCol>
                <a:gridCol w="381000">
                  <a:extLst>
                    <a:ext uri="{9D8B030D-6E8A-4147-A177-3AD203B41FA5}">
                      <a16:colId xmlns:a16="http://schemas.microsoft.com/office/drawing/2014/main" val="20015"/>
                    </a:ext>
                  </a:extLst>
                </a:gridCol>
                <a:gridCol w="381000">
                  <a:extLst>
                    <a:ext uri="{9D8B030D-6E8A-4147-A177-3AD203B41FA5}">
                      <a16:colId xmlns:a16="http://schemas.microsoft.com/office/drawing/2014/main" val="20016"/>
                    </a:ext>
                  </a:extLst>
                </a:gridCol>
                <a:gridCol w="381000">
                  <a:extLst>
                    <a:ext uri="{9D8B030D-6E8A-4147-A177-3AD203B41FA5}">
                      <a16:colId xmlns:a16="http://schemas.microsoft.com/office/drawing/2014/main" val="20017"/>
                    </a:ext>
                  </a:extLst>
                </a:gridCol>
                <a:gridCol w="114300">
                  <a:extLst>
                    <a:ext uri="{9D8B030D-6E8A-4147-A177-3AD203B41FA5}">
                      <a16:colId xmlns:a16="http://schemas.microsoft.com/office/drawing/2014/main" val="20018"/>
                    </a:ext>
                  </a:extLst>
                </a:gridCol>
                <a:gridCol w="381000">
                  <a:extLst>
                    <a:ext uri="{9D8B030D-6E8A-4147-A177-3AD203B41FA5}">
                      <a16:colId xmlns:a16="http://schemas.microsoft.com/office/drawing/2014/main" val="20019"/>
                    </a:ext>
                  </a:extLst>
                </a:gridCol>
                <a:gridCol w="381000">
                  <a:extLst>
                    <a:ext uri="{9D8B030D-6E8A-4147-A177-3AD203B41FA5}">
                      <a16:colId xmlns:a16="http://schemas.microsoft.com/office/drawing/2014/main" val="20020"/>
                    </a:ext>
                  </a:extLst>
                </a:gridCol>
                <a:gridCol w="381000">
                  <a:extLst>
                    <a:ext uri="{9D8B030D-6E8A-4147-A177-3AD203B41FA5}">
                      <a16:colId xmlns:a16="http://schemas.microsoft.com/office/drawing/2014/main" val="20021"/>
                    </a:ext>
                  </a:extLst>
                </a:gridCol>
                <a:gridCol w="114300">
                  <a:extLst>
                    <a:ext uri="{9D8B030D-6E8A-4147-A177-3AD203B41FA5}">
                      <a16:colId xmlns:a16="http://schemas.microsoft.com/office/drawing/2014/main" val="20022"/>
                    </a:ext>
                  </a:extLst>
                </a:gridCol>
              </a:tblGrid>
              <a:tr h="238125">
                <a:tc rowSpan="2">
                  <a:txBody>
                    <a:bodyPr/>
                    <a:lstStyle/>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gn="ctr" fontAlgn="b"/>
                      <a:r>
                        <a:rPr lang="en-GB" sz="1300" u="none" strike="noStrike">
                          <a:effectLst/>
                        </a:rPr>
                        <a:t>Overall</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fontAlgn="b"/>
                      <a:r>
                        <a:rPr lang="en-GB" sz="1300" u="none" strike="noStrike" dirty="0">
                          <a:effectLst/>
                        </a:rPr>
                        <a:t>Regulators</a:t>
                      </a:r>
                      <a:endParaRPr lang="en-GB" sz="13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b"/>
                      <a:r>
                        <a:rPr lang="en-GB" sz="1300" u="none" strike="noStrike">
                          <a:effectLst/>
                        </a:rPr>
                        <a:t>Services</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algn="ctr" fontAlgn="b"/>
                      <a:r>
                        <a:rPr lang="en-GB" sz="1300" u="none" strike="noStrike">
                          <a:effectLst/>
                        </a:rPr>
                        <a:t>Finance</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b"/>
                      <a:r>
                        <a:rPr lang="en-GB" sz="1300" u="none" strike="noStrike">
                          <a:effectLst/>
                        </a:rPr>
                        <a:t>Functions</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rowSpan="4">
                  <a:txBody>
                    <a:bodyPr/>
                    <a:lstStyle/>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562100">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Strategy</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Business Development</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Ethos</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Risk</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Compliance</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CQC</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Care</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Disability</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Health</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Investments</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Fundraising</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Finance</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Audit</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Budgets</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Property</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HR</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Comms and Marketing</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l" fontAlgn="b"/>
                      <a:r>
                        <a:rPr lang="en-GB" sz="1100" u="none" strike="noStrike">
                          <a:effectLst/>
                        </a:rPr>
                        <a:t>Experienced</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5</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5</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4</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5</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1</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0</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5</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1</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1</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l" fontAlgn="b"/>
                      <a:r>
                        <a:rPr lang="en-GB" sz="1100" u="none" strike="noStrike">
                          <a:effectLst/>
                        </a:rPr>
                        <a:t>Interested</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4</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2</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0</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2</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2</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4" name="Text Placeholder 3"/>
          <p:cNvSpPr>
            <a:spLocks noGrp="1"/>
          </p:cNvSpPr>
          <p:nvPr>
            <p:ph type="body" idx="1"/>
          </p:nvPr>
        </p:nvSpPr>
        <p:spPr>
          <a:xfrm>
            <a:off x="838200" y="3212975"/>
            <a:ext cx="10515600" cy="2963987"/>
          </a:xfrm>
        </p:spPr>
        <p:txBody>
          <a:bodyPr>
            <a:normAutofit fontScale="85000" lnSpcReduction="10000"/>
          </a:bodyPr>
          <a:lstStyle/>
          <a:p>
            <a:pPr>
              <a:lnSpc>
                <a:spcPct val="120000"/>
              </a:lnSpc>
              <a:spcBef>
                <a:spcPts val="0"/>
              </a:spcBef>
              <a:spcAft>
                <a:spcPts val="1800"/>
              </a:spcAft>
            </a:pPr>
            <a:r>
              <a:rPr lang="en-GB" dirty="0"/>
              <a:t>If measured against the Committees (personal view):</a:t>
            </a:r>
          </a:p>
          <a:p>
            <a:pPr lvl="1">
              <a:spcBef>
                <a:spcPts val="0"/>
              </a:spcBef>
              <a:spcAft>
                <a:spcPts val="1200"/>
              </a:spcAft>
            </a:pPr>
            <a:r>
              <a:rPr lang="en-GB" dirty="0"/>
              <a:t>HR Committee – OK</a:t>
            </a:r>
          </a:p>
          <a:p>
            <a:pPr lvl="1">
              <a:spcBef>
                <a:spcPts val="0"/>
              </a:spcBef>
              <a:spcAft>
                <a:spcPts val="1200"/>
              </a:spcAft>
            </a:pPr>
            <a:r>
              <a:rPr lang="en-GB" dirty="0"/>
              <a:t>Finance and Resources Committee - needs additional investment and property expertise</a:t>
            </a:r>
          </a:p>
          <a:p>
            <a:pPr lvl="1">
              <a:spcBef>
                <a:spcPts val="0"/>
              </a:spcBef>
              <a:spcAft>
                <a:spcPts val="1200"/>
              </a:spcAft>
            </a:pPr>
            <a:r>
              <a:rPr lang="en-GB" dirty="0"/>
              <a:t>Comms and Fundraising - needs additional fundraising, and </a:t>
            </a:r>
            <a:r>
              <a:rPr lang="en-GB" dirty="0" err="1"/>
              <a:t>comms</a:t>
            </a:r>
            <a:r>
              <a:rPr lang="en-GB" dirty="0"/>
              <a:t> and marketing expertise</a:t>
            </a:r>
          </a:p>
          <a:p>
            <a:pPr lvl="1">
              <a:spcBef>
                <a:spcPts val="0"/>
              </a:spcBef>
              <a:spcAft>
                <a:spcPts val="1200"/>
              </a:spcAft>
            </a:pPr>
            <a:r>
              <a:rPr lang="en-GB" dirty="0"/>
              <a:t>Clinical Quality and Governance Committee - needs, perhaps, one more clinician												</a:t>
            </a:r>
          </a:p>
        </p:txBody>
      </p:sp>
    </p:spTree>
    <p:extLst>
      <p:ext uri="{BB962C8B-B14F-4D97-AF65-F5344CB8AC3E}">
        <p14:creationId xmlns:p14="http://schemas.microsoft.com/office/powerpoint/2010/main" val="1498137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645299037"/>
              </p:ext>
            </p:extLst>
          </p:nvPr>
        </p:nvGraphicFramePr>
        <p:xfrm>
          <a:off x="1657350" y="836712"/>
          <a:ext cx="8877300" cy="2181225"/>
        </p:xfrm>
        <a:graphic>
          <a:graphicData uri="http://schemas.openxmlformats.org/drawingml/2006/table">
            <a:tbl>
              <a:tblPr>
                <a:tableStyleId>{5C22544A-7EE6-4342-B048-85BDC9FD1C3A}</a:tableStyleId>
              </a:tblPr>
              <a:tblGrid>
                <a:gridCol w="1828800">
                  <a:extLst>
                    <a:ext uri="{9D8B030D-6E8A-4147-A177-3AD203B41FA5}">
                      <a16:colId xmlns:a16="http://schemas.microsoft.com/office/drawing/2014/main" val="20000"/>
                    </a:ext>
                  </a:extLst>
                </a:gridCol>
                <a:gridCol w="381000">
                  <a:extLst>
                    <a:ext uri="{9D8B030D-6E8A-4147-A177-3AD203B41FA5}">
                      <a16:colId xmlns:a16="http://schemas.microsoft.com/office/drawing/2014/main" val="20001"/>
                    </a:ext>
                  </a:extLst>
                </a:gridCol>
                <a:gridCol w="381000">
                  <a:extLst>
                    <a:ext uri="{9D8B030D-6E8A-4147-A177-3AD203B41FA5}">
                      <a16:colId xmlns:a16="http://schemas.microsoft.com/office/drawing/2014/main" val="20002"/>
                    </a:ext>
                  </a:extLst>
                </a:gridCol>
                <a:gridCol w="381000">
                  <a:extLst>
                    <a:ext uri="{9D8B030D-6E8A-4147-A177-3AD203B41FA5}">
                      <a16:colId xmlns:a16="http://schemas.microsoft.com/office/drawing/2014/main" val="20003"/>
                    </a:ext>
                  </a:extLst>
                </a:gridCol>
                <a:gridCol w="381000">
                  <a:extLst>
                    <a:ext uri="{9D8B030D-6E8A-4147-A177-3AD203B41FA5}">
                      <a16:colId xmlns:a16="http://schemas.microsoft.com/office/drawing/2014/main" val="20004"/>
                    </a:ext>
                  </a:extLst>
                </a:gridCol>
                <a:gridCol w="114300">
                  <a:extLst>
                    <a:ext uri="{9D8B030D-6E8A-4147-A177-3AD203B41FA5}">
                      <a16:colId xmlns:a16="http://schemas.microsoft.com/office/drawing/2014/main" val="20005"/>
                    </a:ext>
                  </a:extLst>
                </a:gridCol>
                <a:gridCol w="381000">
                  <a:extLst>
                    <a:ext uri="{9D8B030D-6E8A-4147-A177-3AD203B41FA5}">
                      <a16:colId xmlns:a16="http://schemas.microsoft.com/office/drawing/2014/main" val="20006"/>
                    </a:ext>
                  </a:extLst>
                </a:gridCol>
                <a:gridCol w="381000">
                  <a:extLst>
                    <a:ext uri="{9D8B030D-6E8A-4147-A177-3AD203B41FA5}">
                      <a16:colId xmlns:a16="http://schemas.microsoft.com/office/drawing/2014/main" val="20007"/>
                    </a:ext>
                  </a:extLst>
                </a:gridCol>
                <a:gridCol w="114300">
                  <a:extLst>
                    <a:ext uri="{9D8B030D-6E8A-4147-A177-3AD203B41FA5}">
                      <a16:colId xmlns:a16="http://schemas.microsoft.com/office/drawing/2014/main" val="20008"/>
                    </a:ext>
                  </a:extLst>
                </a:gridCol>
                <a:gridCol w="381000">
                  <a:extLst>
                    <a:ext uri="{9D8B030D-6E8A-4147-A177-3AD203B41FA5}">
                      <a16:colId xmlns:a16="http://schemas.microsoft.com/office/drawing/2014/main" val="20009"/>
                    </a:ext>
                  </a:extLst>
                </a:gridCol>
                <a:gridCol w="381000">
                  <a:extLst>
                    <a:ext uri="{9D8B030D-6E8A-4147-A177-3AD203B41FA5}">
                      <a16:colId xmlns:a16="http://schemas.microsoft.com/office/drawing/2014/main" val="20010"/>
                    </a:ext>
                  </a:extLst>
                </a:gridCol>
                <a:gridCol w="381000">
                  <a:extLst>
                    <a:ext uri="{9D8B030D-6E8A-4147-A177-3AD203B41FA5}">
                      <a16:colId xmlns:a16="http://schemas.microsoft.com/office/drawing/2014/main" val="20011"/>
                    </a:ext>
                  </a:extLst>
                </a:gridCol>
                <a:gridCol w="114300">
                  <a:extLst>
                    <a:ext uri="{9D8B030D-6E8A-4147-A177-3AD203B41FA5}">
                      <a16:colId xmlns:a16="http://schemas.microsoft.com/office/drawing/2014/main" val="20012"/>
                    </a:ext>
                  </a:extLst>
                </a:gridCol>
                <a:gridCol w="381000">
                  <a:extLst>
                    <a:ext uri="{9D8B030D-6E8A-4147-A177-3AD203B41FA5}">
                      <a16:colId xmlns:a16="http://schemas.microsoft.com/office/drawing/2014/main" val="20013"/>
                    </a:ext>
                  </a:extLst>
                </a:gridCol>
                <a:gridCol w="381000">
                  <a:extLst>
                    <a:ext uri="{9D8B030D-6E8A-4147-A177-3AD203B41FA5}">
                      <a16:colId xmlns:a16="http://schemas.microsoft.com/office/drawing/2014/main" val="20014"/>
                    </a:ext>
                  </a:extLst>
                </a:gridCol>
                <a:gridCol w="381000">
                  <a:extLst>
                    <a:ext uri="{9D8B030D-6E8A-4147-A177-3AD203B41FA5}">
                      <a16:colId xmlns:a16="http://schemas.microsoft.com/office/drawing/2014/main" val="20015"/>
                    </a:ext>
                  </a:extLst>
                </a:gridCol>
                <a:gridCol w="381000">
                  <a:extLst>
                    <a:ext uri="{9D8B030D-6E8A-4147-A177-3AD203B41FA5}">
                      <a16:colId xmlns:a16="http://schemas.microsoft.com/office/drawing/2014/main" val="20016"/>
                    </a:ext>
                  </a:extLst>
                </a:gridCol>
                <a:gridCol w="381000">
                  <a:extLst>
                    <a:ext uri="{9D8B030D-6E8A-4147-A177-3AD203B41FA5}">
                      <a16:colId xmlns:a16="http://schemas.microsoft.com/office/drawing/2014/main" val="20017"/>
                    </a:ext>
                  </a:extLst>
                </a:gridCol>
                <a:gridCol w="114300">
                  <a:extLst>
                    <a:ext uri="{9D8B030D-6E8A-4147-A177-3AD203B41FA5}">
                      <a16:colId xmlns:a16="http://schemas.microsoft.com/office/drawing/2014/main" val="20018"/>
                    </a:ext>
                  </a:extLst>
                </a:gridCol>
                <a:gridCol w="381000">
                  <a:extLst>
                    <a:ext uri="{9D8B030D-6E8A-4147-A177-3AD203B41FA5}">
                      <a16:colId xmlns:a16="http://schemas.microsoft.com/office/drawing/2014/main" val="20019"/>
                    </a:ext>
                  </a:extLst>
                </a:gridCol>
                <a:gridCol w="381000">
                  <a:extLst>
                    <a:ext uri="{9D8B030D-6E8A-4147-A177-3AD203B41FA5}">
                      <a16:colId xmlns:a16="http://schemas.microsoft.com/office/drawing/2014/main" val="20020"/>
                    </a:ext>
                  </a:extLst>
                </a:gridCol>
                <a:gridCol w="381000">
                  <a:extLst>
                    <a:ext uri="{9D8B030D-6E8A-4147-A177-3AD203B41FA5}">
                      <a16:colId xmlns:a16="http://schemas.microsoft.com/office/drawing/2014/main" val="20021"/>
                    </a:ext>
                  </a:extLst>
                </a:gridCol>
                <a:gridCol w="114300">
                  <a:extLst>
                    <a:ext uri="{9D8B030D-6E8A-4147-A177-3AD203B41FA5}">
                      <a16:colId xmlns:a16="http://schemas.microsoft.com/office/drawing/2014/main" val="20022"/>
                    </a:ext>
                  </a:extLst>
                </a:gridCol>
              </a:tblGrid>
              <a:tr h="238125">
                <a:tc rowSpan="2">
                  <a:txBody>
                    <a:bodyPr/>
                    <a:lstStyle/>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gn="ctr" fontAlgn="b"/>
                      <a:r>
                        <a:rPr lang="en-GB" sz="1300" u="none" strike="noStrike">
                          <a:effectLst/>
                        </a:rPr>
                        <a:t>Overall</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fontAlgn="b"/>
                      <a:r>
                        <a:rPr lang="en-GB" sz="1300" u="none" strike="noStrike" dirty="0">
                          <a:effectLst/>
                        </a:rPr>
                        <a:t>Regulators</a:t>
                      </a:r>
                      <a:endParaRPr lang="en-GB" sz="13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b"/>
                      <a:r>
                        <a:rPr lang="en-GB" sz="1300" u="none" strike="noStrike">
                          <a:effectLst/>
                        </a:rPr>
                        <a:t>Services</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algn="ctr" fontAlgn="b"/>
                      <a:r>
                        <a:rPr lang="en-GB" sz="1300" u="none" strike="noStrike">
                          <a:effectLst/>
                        </a:rPr>
                        <a:t>Finance</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b"/>
                      <a:r>
                        <a:rPr lang="en-GB" sz="1300" u="none" strike="noStrike">
                          <a:effectLst/>
                        </a:rPr>
                        <a:t>Functions</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rowSpan="4">
                  <a:txBody>
                    <a:bodyPr/>
                    <a:lstStyle/>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562100">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Strategy</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Business Development</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Ethos</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Risk</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Compliance</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CQC</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Care</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Disability</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Health</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Investments</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Fundraising</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Finance</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Audit</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Budgets</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Property</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HR</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Comms and Marketing</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l" fontAlgn="b"/>
                      <a:r>
                        <a:rPr lang="en-GB" sz="1100" u="none" strike="noStrike">
                          <a:effectLst/>
                        </a:rPr>
                        <a:t>Experienced</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5</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5</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4</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5</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1</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0</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5</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1</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1</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l" fontAlgn="b"/>
                      <a:r>
                        <a:rPr lang="en-GB" sz="1100" u="none" strike="noStrike">
                          <a:effectLst/>
                        </a:rPr>
                        <a:t>Interested</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4</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2</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0</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2</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2</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4" name="Text Placeholder 3"/>
          <p:cNvSpPr>
            <a:spLocks noGrp="1"/>
          </p:cNvSpPr>
          <p:nvPr>
            <p:ph type="body" idx="1"/>
          </p:nvPr>
        </p:nvSpPr>
        <p:spPr>
          <a:xfrm>
            <a:off x="838200" y="3212975"/>
            <a:ext cx="10515600" cy="2963987"/>
          </a:xfrm>
        </p:spPr>
        <p:txBody>
          <a:bodyPr>
            <a:normAutofit lnSpcReduction="10000"/>
          </a:bodyPr>
          <a:lstStyle/>
          <a:p>
            <a:r>
              <a:rPr lang="en-GB" dirty="0"/>
              <a:t>Depending on the approach, the next step could be to decide the skills required for each area of activity required to realise the vision and to assess whether we have sufficient capacity. </a:t>
            </a:r>
          </a:p>
          <a:p>
            <a:r>
              <a:rPr lang="en-GB" dirty="0"/>
              <a:t>In parallel, because it is a clear need, we can start to try  to recruit someone with Fundraising, and Comms and Marketing experience.																					</a:t>
            </a:r>
          </a:p>
        </p:txBody>
      </p:sp>
    </p:spTree>
    <p:extLst>
      <p:ext uri="{BB962C8B-B14F-4D97-AF65-F5344CB8AC3E}">
        <p14:creationId xmlns:p14="http://schemas.microsoft.com/office/powerpoint/2010/main" val="4472336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119123405"/>
              </p:ext>
            </p:extLst>
          </p:nvPr>
        </p:nvGraphicFramePr>
        <p:xfrm>
          <a:off x="1657350" y="836712"/>
          <a:ext cx="8877300" cy="2181225"/>
        </p:xfrm>
        <a:graphic>
          <a:graphicData uri="http://schemas.openxmlformats.org/drawingml/2006/table">
            <a:tbl>
              <a:tblPr>
                <a:tableStyleId>{5C22544A-7EE6-4342-B048-85BDC9FD1C3A}</a:tableStyleId>
              </a:tblPr>
              <a:tblGrid>
                <a:gridCol w="1828800">
                  <a:extLst>
                    <a:ext uri="{9D8B030D-6E8A-4147-A177-3AD203B41FA5}">
                      <a16:colId xmlns:a16="http://schemas.microsoft.com/office/drawing/2014/main" val="20000"/>
                    </a:ext>
                  </a:extLst>
                </a:gridCol>
                <a:gridCol w="381000">
                  <a:extLst>
                    <a:ext uri="{9D8B030D-6E8A-4147-A177-3AD203B41FA5}">
                      <a16:colId xmlns:a16="http://schemas.microsoft.com/office/drawing/2014/main" val="20001"/>
                    </a:ext>
                  </a:extLst>
                </a:gridCol>
                <a:gridCol w="381000">
                  <a:extLst>
                    <a:ext uri="{9D8B030D-6E8A-4147-A177-3AD203B41FA5}">
                      <a16:colId xmlns:a16="http://schemas.microsoft.com/office/drawing/2014/main" val="20002"/>
                    </a:ext>
                  </a:extLst>
                </a:gridCol>
                <a:gridCol w="381000">
                  <a:extLst>
                    <a:ext uri="{9D8B030D-6E8A-4147-A177-3AD203B41FA5}">
                      <a16:colId xmlns:a16="http://schemas.microsoft.com/office/drawing/2014/main" val="20003"/>
                    </a:ext>
                  </a:extLst>
                </a:gridCol>
                <a:gridCol w="381000">
                  <a:extLst>
                    <a:ext uri="{9D8B030D-6E8A-4147-A177-3AD203B41FA5}">
                      <a16:colId xmlns:a16="http://schemas.microsoft.com/office/drawing/2014/main" val="20004"/>
                    </a:ext>
                  </a:extLst>
                </a:gridCol>
                <a:gridCol w="114300">
                  <a:extLst>
                    <a:ext uri="{9D8B030D-6E8A-4147-A177-3AD203B41FA5}">
                      <a16:colId xmlns:a16="http://schemas.microsoft.com/office/drawing/2014/main" val="20005"/>
                    </a:ext>
                  </a:extLst>
                </a:gridCol>
                <a:gridCol w="381000">
                  <a:extLst>
                    <a:ext uri="{9D8B030D-6E8A-4147-A177-3AD203B41FA5}">
                      <a16:colId xmlns:a16="http://schemas.microsoft.com/office/drawing/2014/main" val="20006"/>
                    </a:ext>
                  </a:extLst>
                </a:gridCol>
                <a:gridCol w="381000">
                  <a:extLst>
                    <a:ext uri="{9D8B030D-6E8A-4147-A177-3AD203B41FA5}">
                      <a16:colId xmlns:a16="http://schemas.microsoft.com/office/drawing/2014/main" val="20007"/>
                    </a:ext>
                  </a:extLst>
                </a:gridCol>
                <a:gridCol w="114300">
                  <a:extLst>
                    <a:ext uri="{9D8B030D-6E8A-4147-A177-3AD203B41FA5}">
                      <a16:colId xmlns:a16="http://schemas.microsoft.com/office/drawing/2014/main" val="20008"/>
                    </a:ext>
                  </a:extLst>
                </a:gridCol>
                <a:gridCol w="381000">
                  <a:extLst>
                    <a:ext uri="{9D8B030D-6E8A-4147-A177-3AD203B41FA5}">
                      <a16:colId xmlns:a16="http://schemas.microsoft.com/office/drawing/2014/main" val="20009"/>
                    </a:ext>
                  </a:extLst>
                </a:gridCol>
                <a:gridCol w="381000">
                  <a:extLst>
                    <a:ext uri="{9D8B030D-6E8A-4147-A177-3AD203B41FA5}">
                      <a16:colId xmlns:a16="http://schemas.microsoft.com/office/drawing/2014/main" val="20010"/>
                    </a:ext>
                  </a:extLst>
                </a:gridCol>
                <a:gridCol w="381000">
                  <a:extLst>
                    <a:ext uri="{9D8B030D-6E8A-4147-A177-3AD203B41FA5}">
                      <a16:colId xmlns:a16="http://schemas.microsoft.com/office/drawing/2014/main" val="20011"/>
                    </a:ext>
                  </a:extLst>
                </a:gridCol>
                <a:gridCol w="114300">
                  <a:extLst>
                    <a:ext uri="{9D8B030D-6E8A-4147-A177-3AD203B41FA5}">
                      <a16:colId xmlns:a16="http://schemas.microsoft.com/office/drawing/2014/main" val="20012"/>
                    </a:ext>
                  </a:extLst>
                </a:gridCol>
                <a:gridCol w="381000">
                  <a:extLst>
                    <a:ext uri="{9D8B030D-6E8A-4147-A177-3AD203B41FA5}">
                      <a16:colId xmlns:a16="http://schemas.microsoft.com/office/drawing/2014/main" val="20013"/>
                    </a:ext>
                  </a:extLst>
                </a:gridCol>
                <a:gridCol w="381000">
                  <a:extLst>
                    <a:ext uri="{9D8B030D-6E8A-4147-A177-3AD203B41FA5}">
                      <a16:colId xmlns:a16="http://schemas.microsoft.com/office/drawing/2014/main" val="20014"/>
                    </a:ext>
                  </a:extLst>
                </a:gridCol>
                <a:gridCol w="381000">
                  <a:extLst>
                    <a:ext uri="{9D8B030D-6E8A-4147-A177-3AD203B41FA5}">
                      <a16:colId xmlns:a16="http://schemas.microsoft.com/office/drawing/2014/main" val="20015"/>
                    </a:ext>
                  </a:extLst>
                </a:gridCol>
                <a:gridCol w="381000">
                  <a:extLst>
                    <a:ext uri="{9D8B030D-6E8A-4147-A177-3AD203B41FA5}">
                      <a16:colId xmlns:a16="http://schemas.microsoft.com/office/drawing/2014/main" val="20016"/>
                    </a:ext>
                  </a:extLst>
                </a:gridCol>
                <a:gridCol w="381000">
                  <a:extLst>
                    <a:ext uri="{9D8B030D-6E8A-4147-A177-3AD203B41FA5}">
                      <a16:colId xmlns:a16="http://schemas.microsoft.com/office/drawing/2014/main" val="20017"/>
                    </a:ext>
                  </a:extLst>
                </a:gridCol>
                <a:gridCol w="114300">
                  <a:extLst>
                    <a:ext uri="{9D8B030D-6E8A-4147-A177-3AD203B41FA5}">
                      <a16:colId xmlns:a16="http://schemas.microsoft.com/office/drawing/2014/main" val="20018"/>
                    </a:ext>
                  </a:extLst>
                </a:gridCol>
                <a:gridCol w="381000">
                  <a:extLst>
                    <a:ext uri="{9D8B030D-6E8A-4147-A177-3AD203B41FA5}">
                      <a16:colId xmlns:a16="http://schemas.microsoft.com/office/drawing/2014/main" val="20019"/>
                    </a:ext>
                  </a:extLst>
                </a:gridCol>
                <a:gridCol w="381000">
                  <a:extLst>
                    <a:ext uri="{9D8B030D-6E8A-4147-A177-3AD203B41FA5}">
                      <a16:colId xmlns:a16="http://schemas.microsoft.com/office/drawing/2014/main" val="20020"/>
                    </a:ext>
                  </a:extLst>
                </a:gridCol>
                <a:gridCol w="381000">
                  <a:extLst>
                    <a:ext uri="{9D8B030D-6E8A-4147-A177-3AD203B41FA5}">
                      <a16:colId xmlns:a16="http://schemas.microsoft.com/office/drawing/2014/main" val="20021"/>
                    </a:ext>
                  </a:extLst>
                </a:gridCol>
                <a:gridCol w="114300">
                  <a:extLst>
                    <a:ext uri="{9D8B030D-6E8A-4147-A177-3AD203B41FA5}">
                      <a16:colId xmlns:a16="http://schemas.microsoft.com/office/drawing/2014/main" val="20022"/>
                    </a:ext>
                  </a:extLst>
                </a:gridCol>
              </a:tblGrid>
              <a:tr h="238125">
                <a:tc rowSpan="2">
                  <a:txBody>
                    <a:bodyPr/>
                    <a:lstStyle/>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gn="ctr" fontAlgn="b"/>
                      <a:r>
                        <a:rPr lang="en-GB" sz="1300" u="none" strike="noStrike">
                          <a:effectLst/>
                        </a:rPr>
                        <a:t>Overall</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fontAlgn="b"/>
                      <a:r>
                        <a:rPr lang="en-GB" sz="1300" u="none" strike="noStrike" dirty="0">
                          <a:effectLst/>
                        </a:rPr>
                        <a:t>Regulators</a:t>
                      </a:r>
                      <a:endParaRPr lang="en-GB" sz="13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b"/>
                      <a:r>
                        <a:rPr lang="en-GB" sz="1300" u="none" strike="noStrike">
                          <a:effectLst/>
                        </a:rPr>
                        <a:t>Services</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algn="ctr" fontAlgn="b"/>
                      <a:r>
                        <a:rPr lang="en-GB" sz="1300" u="none" strike="noStrike">
                          <a:effectLst/>
                        </a:rPr>
                        <a:t>Finance</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rowSpan="4">
                  <a:txBody>
                    <a:bodyPr/>
                    <a:lstStyle/>
                    <a:p>
                      <a:pPr algn="ctr" fontAlgn="b"/>
                      <a:r>
                        <a:rPr lang="en-GB" sz="1300" u="none" strike="noStrike" dirty="0">
                          <a:effectLst/>
                        </a:rPr>
                        <a:t> </a:t>
                      </a:r>
                      <a:endParaRPr lang="en-GB" sz="13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p>
                      <a:pPr algn="ctr"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b"/>
                      <a:r>
                        <a:rPr lang="en-GB" sz="1300" u="none" strike="noStrike">
                          <a:effectLst/>
                        </a:rPr>
                        <a:t>Functions</a:t>
                      </a:r>
                      <a:endParaRPr lang="en-GB" sz="1300" b="1"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rowSpan="4">
                  <a:txBody>
                    <a:bodyPr/>
                    <a:lstStyle/>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p>
                      <a:pPr algn="l" fontAlgn="b"/>
                      <a:r>
                        <a:rPr lang="en-GB" sz="1100" u="none" strike="noStrike" dirty="0">
                          <a:effectLst/>
                        </a:rPr>
                        <a:t> </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562100">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Strategy</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Business Development</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Ethos</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Risk</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Compliance</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CQC</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Care</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Disability</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Health</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Investments</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Fundraising</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Finance</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Audit</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Budgets</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Property</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HR</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Comms and Marketing</a:t>
                      </a:r>
                      <a:endParaRPr lang="en-GB" sz="1100" b="0" i="0" u="none" strike="noStrike" dirty="0">
                        <a:solidFill>
                          <a:srgbClr val="000000"/>
                        </a:solidFill>
                        <a:effectLst/>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l" fontAlgn="b"/>
                      <a:r>
                        <a:rPr lang="en-GB" sz="1100" u="none" strike="noStrike">
                          <a:effectLst/>
                        </a:rPr>
                        <a:t>Experienced</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5</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5</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4</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5</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1</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0</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5</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1</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1</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l" fontAlgn="b"/>
                      <a:r>
                        <a:rPr lang="en-GB" sz="1100" u="none" strike="noStrike">
                          <a:effectLst/>
                        </a:rPr>
                        <a:t>Interested</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4</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2</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2</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3</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1</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a:effectLst/>
                        </a:rPr>
                        <a:t>0</a:t>
                      </a:r>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GB" sz="11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2</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2</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u="none" strike="noStrike" dirty="0">
                          <a:effectLst/>
                        </a:rPr>
                        <a:t>3</a:t>
                      </a:r>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l" fontAlgn="b"/>
                      <a:endParaRPr lang="en-GB"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4" name="Text Placeholder 3"/>
          <p:cNvSpPr>
            <a:spLocks noGrp="1"/>
          </p:cNvSpPr>
          <p:nvPr>
            <p:ph type="body" idx="1"/>
          </p:nvPr>
        </p:nvSpPr>
        <p:spPr>
          <a:xfrm>
            <a:off x="838200" y="3212975"/>
            <a:ext cx="10515600" cy="2963987"/>
          </a:xfrm>
        </p:spPr>
        <p:txBody>
          <a:bodyPr>
            <a:normAutofit/>
          </a:bodyPr>
          <a:lstStyle/>
          <a:p>
            <a:r>
              <a:rPr lang="en-GB" dirty="0"/>
              <a:t>Need agreement and then policy on the approach to diversity	</a:t>
            </a:r>
          </a:p>
        </p:txBody>
      </p:sp>
    </p:spTree>
    <p:extLst>
      <p:ext uri="{BB962C8B-B14F-4D97-AF65-F5344CB8AC3E}">
        <p14:creationId xmlns:p14="http://schemas.microsoft.com/office/powerpoint/2010/main" val="2632792913"/>
      </p:ext>
    </p:extLst>
  </p:cSld>
  <p:clrMapOvr>
    <a:masterClrMapping/>
  </p:clrMapOvr>
</p:sld>
</file>

<file path=ppt/theme/theme1.xml><?xml version="1.0" encoding="utf-8"?>
<a:theme xmlns:a="http://schemas.openxmlformats.org/drawingml/2006/main" name="Default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RH Presentation" id="{0C5FBE6D-BF3E-49B8-B39D-B09B39AAFB71}" vid="{A114B1E4-D63D-4D70-99B8-5EB20F0F8D7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3534BEB80A95245A91FEEBD509E265C" ma:contentTypeVersion="18" ma:contentTypeDescription="Create a new document." ma:contentTypeScope="" ma:versionID="23f671d8ae818f62b35df0f24e848dc9">
  <xsd:schema xmlns:xsd="http://www.w3.org/2001/XMLSchema" xmlns:xs="http://www.w3.org/2001/XMLSchema" xmlns:p="http://schemas.microsoft.com/office/2006/metadata/properties" xmlns:ns1="http://schemas.microsoft.com/sharepoint/v3" xmlns:ns2="2db72e14-86ac-41b5-8041-8e176a54fed1" xmlns:ns3="3faabfec-269b-4cf4-9341-04d5050ea91d" targetNamespace="http://schemas.microsoft.com/office/2006/metadata/properties" ma:root="true" ma:fieldsID="8a8b5b8e39491d5fd7687aef9c1fdd88" ns1:_="" ns2:_="" ns3:_="">
    <xsd:import namespace="http://schemas.microsoft.com/sharepoint/v3"/>
    <xsd:import namespace="2db72e14-86ac-41b5-8041-8e176a54fed1"/>
    <xsd:import namespace="3faabfec-269b-4cf4-9341-04d5050ea91d"/>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MediaServiceLocation" minOccurs="0"/>
                <xsd:element ref="ns1:_ip_UnifiedCompliancePolicyProperties" minOccurs="0"/>
                <xsd:element ref="ns1:_ip_UnifiedCompliancePolicyUIAc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3" nillable="true" ma:displayName="Unified Compliance Policy Properties" ma:hidden="true" ma:internalName="_ip_UnifiedCompliancePolicyProperties">
      <xsd:simpleType>
        <xsd:restriction base="dms:Note"/>
      </xsd:simpleType>
    </xsd:element>
    <xsd:element name="_ip_UnifiedCompliancePolicyUIAction" ma:index="2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db72e14-86ac-41b5-8041-8e176a54fed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b396bc9-517c-4f30-ab95-94e2791db912"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faabfec-269b-4cf4-9341-04d5050ea91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f6c1886a-228c-48e1-a0eb-6816cff60737}" ma:internalName="TaxCatchAll" ma:showField="CatchAllData" ma:web="3faabfec-269b-4cf4-9341-04d5050ea91d">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3faabfec-269b-4cf4-9341-04d5050ea91d" xsi:nil="true"/>
    <_ip_UnifiedCompliancePolicyProperties xmlns="http://schemas.microsoft.com/sharepoint/v3" xsi:nil="true"/>
    <lcf76f155ced4ddcb4097134ff3c332f xmlns="2db72e14-86ac-41b5-8041-8e176a54fed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7D1B778-A6BB-40D3-9CA2-C0B9C27C8B3B}"/>
</file>

<file path=customXml/itemProps2.xml><?xml version="1.0" encoding="utf-8"?>
<ds:datastoreItem xmlns:ds="http://schemas.openxmlformats.org/officeDocument/2006/customXml" ds:itemID="{860E7433-C80C-4F4D-B519-BEF84F32C837}"/>
</file>

<file path=customXml/itemProps3.xml><?xml version="1.0" encoding="utf-8"?>
<ds:datastoreItem xmlns:ds="http://schemas.openxmlformats.org/officeDocument/2006/customXml" ds:itemID="{9A27A065-6FBF-48A3-A8FA-21792CC09A51}"/>
</file>

<file path=docProps/app.xml><?xml version="1.0" encoding="utf-8"?>
<Properties xmlns="http://schemas.openxmlformats.org/officeDocument/2006/extended-properties" xmlns:vt="http://schemas.openxmlformats.org/officeDocument/2006/docPropsVTypes">
  <Template>Default Theme</Template>
  <TotalTime>207</TotalTime>
  <Words>933</Words>
  <Application>Microsoft Office PowerPoint</Application>
  <PresentationFormat>Widescreen</PresentationFormat>
  <Paragraphs>686</Paragraphs>
  <Slides>10</Slides>
  <Notes>9</Notes>
  <HiddenSlides>1</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Default Theme</vt:lpstr>
      <vt:lpstr>Trustees' Skills Audit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St Raphael's Hospice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Trustees' Skills Audit</dc:title>
  <dc:creator>Mike Roycroft</dc:creator>
  <cp:lastModifiedBy>Cook, Scarlett (SUT) Student</cp:lastModifiedBy>
  <cp:revision>10</cp:revision>
  <dcterms:created xsi:type="dcterms:W3CDTF">2020-01-21T13:22:26Z</dcterms:created>
  <dcterms:modified xsi:type="dcterms:W3CDTF">2020-05-21T11:57:48Z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0x01010043534BEB80A95245A91FEEBD509E265C</vt:lpwstr>
  </property>
</Properties>
</file>